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xml" ContentType="application/vnd.openxmlformats-officedocument.presentationml.tags+xml"/>
  <Override PartName="/ppt/notesSlides/notesSlide51.xml" ContentType="application/vnd.openxmlformats-officedocument.presentationml.notesSlide+xml"/>
  <Override PartName="/ppt/tags/tag3.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98"/>
  </p:notesMasterIdLst>
  <p:handoutMasterIdLst>
    <p:handoutMasterId r:id="rId99"/>
  </p:handoutMasterIdLst>
  <p:sldIdLst>
    <p:sldId id="268" r:id="rId10"/>
    <p:sldId id="448" r:id="rId11"/>
    <p:sldId id="663" r:id="rId12"/>
    <p:sldId id="745" r:id="rId13"/>
    <p:sldId id="549" r:id="rId14"/>
    <p:sldId id="661" r:id="rId15"/>
    <p:sldId id="664" r:id="rId16"/>
    <p:sldId id="665" r:id="rId17"/>
    <p:sldId id="666" r:id="rId18"/>
    <p:sldId id="779" r:id="rId19"/>
    <p:sldId id="667" r:id="rId20"/>
    <p:sldId id="668" r:id="rId21"/>
    <p:sldId id="669" r:id="rId22"/>
    <p:sldId id="784" r:id="rId23"/>
    <p:sldId id="685" r:id="rId24"/>
    <p:sldId id="686" r:id="rId25"/>
    <p:sldId id="687" r:id="rId26"/>
    <p:sldId id="688" r:id="rId27"/>
    <p:sldId id="689" r:id="rId28"/>
    <p:sldId id="690" r:id="rId29"/>
    <p:sldId id="691" r:id="rId30"/>
    <p:sldId id="692" r:id="rId31"/>
    <p:sldId id="693" r:id="rId32"/>
    <p:sldId id="694" r:id="rId33"/>
    <p:sldId id="695" r:id="rId34"/>
    <p:sldId id="696" r:id="rId35"/>
    <p:sldId id="697" r:id="rId36"/>
    <p:sldId id="747" r:id="rId37"/>
    <p:sldId id="699" r:id="rId38"/>
    <p:sldId id="700" r:id="rId39"/>
    <p:sldId id="701" r:id="rId40"/>
    <p:sldId id="702" r:id="rId41"/>
    <p:sldId id="703" r:id="rId42"/>
    <p:sldId id="750" r:id="rId43"/>
    <p:sldId id="754" r:id="rId44"/>
    <p:sldId id="705" r:id="rId45"/>
    <p:sldId id="706" r:id="rId46"/>
    <p:sldId id="708" r:id="rId47"/>
    <p:sldId id="709" r:id="rId48"/>
    <p:sldId id="755" r:id="rId49"/>
    <p:sldId id="758" r:id="rId50"/>
    <p:sldId id="756" r:id="rId51"/>
    <p:sldId id="759" r:id="rId52"/>
    <p:sldId id="757" r:id="rId53"/>
    <p:sldId id="760" r:id="rId54"/>
    <p:sldId id="780" r:id="rId55"/>
    <p:sldId id="711" r:id="rId56"/>
    <p:sldId id="712" r:id="rId57"/>
    <p:sldId id="713" r:id="rId58"/>
    <p:sldId id="714" r:id="rId59"/>
    <p:sldId id="715" r:id="rId60"/>
    <p:sldId id="716" r:id="rId61"/>
    <p:sldId id="717" r:id="rId62"/>
    <p:sldId id="718" r:id="rId63"/>
    <p:sldId id="719" r:id="rId64"/>
    <p:sldId id="720" r:id="rId65"/>
    <p:sldId id="721" r:id="rId66"/>
    <p:sldId id="722" r:id="rId67"/>
    <p:sldId id="748" r:id="rId68"/>
    <p:sldId id="724" r:id="rId69"/>
    <p:sldId id="762" r:id="rId70"/>
    <p:sldId id="761" r:id="rId71"/>
    <p:sldId id="763" r:id="rId72"/>
    <p:sldId id="781" r:id="rId73"/>
    <p:sldId id="726" r:id="rId74"/>
    <p:sldId id="727" r:id="rId75"/>
    <p:sldId id="728" r:id="rId76"/>
    <p:sldId id="782" r:id="rId77"/>
    <p:sldId id="732" r:id="rId78"/>
    <p:sldId id="735" r:id="rId79"/>
    <p:sldId id="783" r:id="rId80"/>
    <p:sldId id="737" r:id="rId81"/>
    <p:sldId id="738" r:id="rId82"/>
    <p:sldId id="739" r:id="rId83"/>
    <p:sldId id="778" r:id="rId84"/>
    <p:sldId id="771" r:id="rId85"/>
    <p:sldId id="772" r:id="rId86"/>
    <p:sldId id="773" r:id="rId87"/>
    <p:sldId id="774" r:id="rId88"/>
    <p:sldId id="775" r:id="rId89"/>
    <p:sldId id="776" r:id="rId90"/>
    <p:sldId id="777" r:id="rId91"/>
    <p:sldId id="740" r:id="rId92"/>
    <p:sldId id="741" r:id="rId93"/>
    <p:sldId id="743" r:id="rId94"/>
    <p:sldId id="744" r:id="rId95"/>
    <p:sldId id="764" r:id="rId96"/>
    <p:sldId id="394"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E9E9"/>
    <a:srgbClr val="FE7A7F"/>
    <a:srgbClr val="FE6A68"/>
    <a:srgbClr val="EE6464"/>
    <a:srgbClr val="A5DDD7"/>
    <a:srgbClr val="A3DDD3"/>
    <a:srgbClr val="5AC5DD"/>
    <a:srgbClr val="77E2E5"/>
    <a:srgbClr val="78E5D4"/>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25" autoAdjust="0"/>
    <p:restoredTop sz="86580" autoAdjust="0"/>
  </p:normalViewPr>
  <p:slideViewPr>
    <p:cSldViewPr snapToGrid="0">
      <p:cViewPr varScale="1">
        <p:scale>
          <a:sx n="99" d="100"/>
          <a:sy n="99" d="100"/>
        </p:scale>
        <p:origin x="1914"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63" d="100"/>
        <a:sy n="163" d="100"/>
      </p:scale>
      <p:origin x="0" y="0"/>
    </p:cViewPr>
  </p:sorterViewPr>
  <p:notesViewPr>
    <p:cSldViewPr snapToGrid="0" snapToObjects="1">
      <p:cViewPr varScale="1">
        <p:scale>
          <a:sx n="110" d="100"/>
          <a:sy n="110" d="100"/>
        </p:scale>
        <p:origin x="303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commentAuthors" Target="commentAuthors.xml"/><Relationship Id="rId105"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z Saremi" userId="b19015e7dd1e19cd" providerId="LiveId" clId="{3EC4487E-7BC6-4131-83FF-2283C40C81FB}"/>
    <pc:docChg chg="modSld">
      <pc:chgData name="Raz Saremi" userId="b19015e7dd1e19cd" providerId="LiveId" clId="{3EC4487E-7BC6-4131-83FF-2283C40C81FB}" dt="2019-01-20T21:59:51.052" v="30" actId="20577"/>
      <pc:docMkLst>
        <pc:docMk/>
      </pc:docMkLst>
      <pc:sldChg chg="modSp">
        <pc:chgData name="Raz Saremi" userId="b19015e7dd1e19cd" providerId="LiveId" clId="{3EC4487E-7BC6-4131-83FF-2283C40C81FB}" dt="2019-01-20T21:59:51.052" v="30" actId="20577"/>
        <pc:sldMkLst>
          <pc:docMk/>
          <pc:sldMk cId="988791336" sldId="268"/>
        </pc:sldMkLst>
        <pc:spChg chg="mod">
          <ac:chgData name="Raz Saremi" userId="b19015e7dd1e19cd" providerId="LiveId" clId="{3EC4487E-7BC6-4131-83FF-2283C40C81FB}" dt="2019-01-20T21:59:51.052" v="30" actId="20577"/>
          <ac:spMkLst>
            <pc:docMk/>
            <pc:sldMk cId="988791336" sldId="268"/>
            <ac:spMk id="3" creationId="{00000000-0000-0000-0000-000000000000}"/>
          </ac:spMkLst>
        </pc:spChg>
        <pc:spChg chg="mod">
          <ac:chgData name="Raz Saremi" userId="b19015e7dd1e19cd" providerId="LiveId" clId="{3EC4487E-7BC6-4131-83FF-2283C40C81FB}" dt="2019-01-20T21:59:43.786" v="20" actId="20577"/>
          <ac:spMkLst>
            <pc:docMk/>
            <pc:sldMk cId="988791336" sldId="268"/>
            <ac:spMk id="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97872-2ABA-FE46-A081-B57E0CBDA4B2}" type="doc">
      <dgm:prSet loTypeId="urn:microsoft.com/office/officeart/2005/8/layout/hList1" loCatId="" qsTypeId="urn:microsoft.com/office/officeart/2005/8/quickstyle/simple4" qsCatId="simple" csTypeId="urn:microsoft.com/office/officeart/2005/8/colors/accent2_2" csCatId="accent2" phldr="1"/>
      <dgm:spPr/>
      <dgm:t>
        <a:bodyPr/>
        <a:lstStyle/>
        <a:p>
          <a:endParaRPr lang="en-US"/>
        </a:p>
      </dgm:t>
    </dgm:pt>
    <dgm:pt modelId="{763C4039-9E1C-234F-B114-DA8ACB0E0F7C}">
      <dgm:prSet phldrT="[Text]"/>
      <dgm:spPr/>
      <dgm:t>
        <a:bodyPr/>
        <a:lstStyle/>
        <a:p>
          <a:r>
            <a:rPr lang="en-US" dirty="0"/>
            <a:t>Advantages</a:t>
          </a:r>
        </a:p>
      </dgm:t>
    </dgm:pt>
    <dgm:pt modelId="{1C128F7B-5BD1-C644-B94E-2EF67DC984E8}" type="parTrans" cxnId="{D2FBDF86-91C1-9247-B08D-9A75162C4FD3}">
      <dgm:prSet/>
      <dgm:spPr/>
      <dgm:t>
        <a:bodyPr/>
        <a:lstStyle/>
        <a:p>
          <a:endParaRPr lang="en-US"/>
        </a:p>
      </dgm:t>
    </dgm:pt>
    <dgm:pt modelId="{379ECF50-2B87-CC40-9882-B51289FC1103}" type="sibTrans" cxnId="{D2FBDF86-91C1-9247-B08D-9A75162C4FD3}">
      <dgm:prSet/>
      <dgm:spPr/>
      <dgm:t>
        <a:bodyPr/>
        <a:lstStyle/>
        <a:p>
          <a:endParaRPr lang="en-US"/>
        </a:p>
      </dgm:t>
    </dgm:pt>
    <dgm:pt modelId="{43F1A2D1-6449-484F-8EE5-052FD37A1A43}">
      <dgm:prSet phldrT="[Text]"/>
      <dgm:spPr/>
      <dgm:t>
        <a:bodyPr/>
        <a:lstStyle/>
        <a:p>
          <a:r>
            <a:rPr lang="en-US" dirty="0"/>
            <a:t>Automate test case design &amp; test case generation</a:t>
          </a:r>
        </a:p>
      </dgm:t>
    </dgm:pt>
    <dgm:pt modelId="{4DB23662-45C8-4045-9B9A-51193B2BFB77}" type="parTrans" cxnId="{09BC8068-2F0C-6E4E-ABD8-9EA44FB5ADE8}">
      <dgm:prSet/>
      <dgm:spPr/>
      <dgm:t>
        <a:bodyPr/>
        <a:lstStyle/>
        <a:p>
          <a:endParaRPr lang="en-US"/>
        </a:p>
      </dgm:t>
    </dgm:pt>
    <dgm:pt modelId="{9E88ED91-7B60-F14F-AC62-44D476DEBAC5}" type="sibTrans" cxnId="{09BC8068-2F0C-6E4E-ABD8-9EA44FB5ADE8}">
      <dgm:prSet/>
      <dgm:spPr/>
      <dgm:t>
        <a:bodyPr/>
        <a:lstStyle/>
        <a:p>
          <a:endParaRPr lang="en-US"/>
        </a:p>
      </dgm:t>
    </dgm:pt>
    <dgm:pt modelId="{396B7F56-6780-8B40-B2E1-250834959C28}">
      <dgm:prSet phldrT="[Text]"/>
      <dgm:spPr/>
      <dgm:t>
        <a:bodyPr/>
        <a:lstStyle/>
        <a:p>
          <a:r>
            <a:rPr lang="en-US" dirty="0"/>
            <a:t>More extensive testing possible</a:t>
          </a:r>
        </a:p>
      </dgm:t>
    </dgm:pt>
    <dgm:pt modelId="{B4142B78-05BE-454F-B21A-47284FEEA463}" type="parTrans" cxnId="{F00C2236-60CE-B549-9C8C-D3F1626FFDEA}">
      <dgm:prSet/>
      <dgm:spPr/>
      <dgm:t>
        <a:bodyPr/>
        <a:lstStyle/>
        <a:p>
          <a:endParaRPr lang="en-US"/>
        </a:p>
      </dgm:t>
    </dgm:pt>
    <dgm:pt modelId="{CEE4C2AB-63FB-7E40-9643-BC10955D604A}" type="sibTrans" cxnId="{F00C2236-60CE-B549-9C8C-D3F1626FFDEA}">
      <dgm:prSet/>
      <dgm:spPr/>
      <dgm:t>
        <a:bodyPr/>
        <a:lstStyle/>
        <a:p>
          <a:endParaRPr lang="en-US"/>
        </a:p>
      </dgm:t>
    </dgm:pt>
    <dgm:pt modelId="{AC5BC94E-3B72-0A4A-904C-9DE7803BDB24}">
      <dgm:prSet phldrT="[Text]"/>
      <dgm:spPr/>
      <dgm:t>
        <a:bodyPr/>
        <a:lstStyle/>
        <a:p>
          <a:r>
            <a:rPr lang="en-US" dirty="0"/>
            <a:t>Disadvantages</a:t>
          </a:r>
        </a:p>
      </dgm:t>
    </dgm:pt>
    <dgm:pt modelId="{BF1442CB-5C5E-8446-BE02-3A3EAE936F66}" type="parTrans" cxnId="{E2004739-14DD-3844-B3B3-0F1E7436DB5E}">
      <dgm:prSet/>
      <dgm:spPr/>
      <dgm:t>
        <a:bodyPr/>
        <a:lstStyle/>
        <a:p>
          <a:endParaRPr lang="en-US"/>
        </a:p>
      </dgm:t>
    </dgm:pt>
    <dgm:pt modelId="{DD17F883-C576-F945-A4A7-D1973A6B16FD}" type="sibTrans" cxnId="{E2004739-14DD-3844-B3B3-0F1E7436DB5E}">
      <dgm:prSet/>
      <dgm:spPr/>
      <dgm:t>
        <a:bodyPr/>
        <a:lstStyle/>
        <a:p>
          <a:endParaRPr lang="en-US"/>
        </a:p>
      </dgm:t>
    </dgm:pt>
    <dgm:pt modelId="{3E5665BC-6EB9-244B-9DE5-7D819AE84881}">
      <dgm:prSet phldrT="[Text]"/>
      <dgm:spPr/>
      <dgm:t>
        <a:bodyPr/>
        <a:lstStyle/>
        <a:p>
          <a:r>
            <a:rPr lang="en-US" dirty="0"/>
            <a:t>Requires a formal model</a:t>
          </a:r>
        </a:p>
      </dgm:t>
    </dgm:pt>
    <dgm:pt modelId="{285EA6CA-64EB-C042-88C8-9CF8B90E6D0F}" type="parTrans" cxnId="{D72EB8F7-B298-8346-B56B-91480CF4E236}">
      <dgm:prSet/>
      <dgm:spPr/>
      <dgm:t>
        <a:bodyPr/>
        <a:lstStyle/>
        <a:p>
          <a:endParaRPr lang="en-US"/>
        </a:p>
      </dgm:t>
    </dgm:pt>
    <dgm:pt modelId="{39F7786F-0B31-1140-909B-5B4306FFA7A1}" type="sibTrans" cxnId="{D72EB8F7-B298-8346-B56B-91480CF4E236}">
      <dgm:prSet/>
      <dgm:spPr/>
      <dgm:t>
        <a:bodyPr/>
        <a:lstStyle/>
        <a:p>
          <a:endParaRPr lang="en-US"/>
        </a:p>
      </dgm:t>
    </dgm:pt>
    <dgm:pt modelId="{1A4235ED-49DF-DE41-B469-C9315F9228F6}">
      <dgm:prSet phldrT="[Text]"/>
      <dgm:spPr/>
      <dgm:t>
        <a:bodyPr/>
        <a:lstStyle/>
        <a:p>
          <a:r>
            <a:rPr lang="en-US" dirty="0"/>
            <a:t>Models may be difficult to organize &amp; develop</a:t>
          </a:r>
        </a:p>
      </dgm:t>
    </dgm:pt>
    <dgm:pt modelId="{3DE87719-69EF-314C-A7DA-6E36FF7619F7}" type="parTrans" cxnId="{B62E5BA7-56E7-814D-934B-1B0050BF256A}">
      <dgm:prSet/>
      <dgm:spPr/>
      <dgm:t>
        <a:bodyPr/>
        <a:lstStyle/>
        <a:p>
          <a:endParaRPr lang="en-US"/>
        </a:p>
      </dgm:t>
    </dgm:pt>
    <dgm:pt modelId="{01502948-E48F-EC4E-B727-846CCC975883}" type="sibTrans" cxnId="{B62E5BA7-56E7-814D-934B-1B0050BF256A}">
      <dgm:prSet/>
      <dgm:spPr/>
      <dgm:t>
        <a:bodyPr/>
        <a:lstStyle/>
        <a:p>
          <a:endParaRPr lang="en-US"/>
        </a:p>
      </dgm:t>
    </dgm:pt>
    <dgm:pt modelId="{760BD0B4-CF62-8D45-98F8-40FE7EDE9409}">
      <dgm:prSet phldrT="[Text]"/>
      <dgm:spPr/>
      <dgm:t>
        <a:bodyPr/>
        <a:lstStyle/>
        <a:p>
          <a:r>
            <a:rPr lang="en-US" dirty="0"/>
            <a:t>Changes to the model changes can be tested easily</a:t>
          </a:r>
        </a:p>
      </dgm:t>
    </dgm:pt>
    <dgm:pt modelId="{AE777470-0A81-8D4D-AE9D-23A5EB88706E}" type="parTrans" cxnId="{193AB2C5-0072-AB48-A77C-1B8A05445E57}">
      <dgm:prSet/>
      <dgm:spPr/>
      <dgm:t>
        <a:bodyPr/>
        <a:lstStyle/>
        <a:p>
          <a:endParaRPr lang="en-US"/>
        </a:p>
      </dgm:t>
    </dgm:pt>
    <dgm:pt modelId="{9F12F016-1B28-3B46-BACD-3C39A4988830}" type="sibTrans" cxnId="{193AB2C5-0072-AB48-A77C-1B8A05445E57}">
      <dgm:prSet/>
      <dgm:spPr/>
      <dgm:t>
        <a:bodyPr/>
        <a:lstStyle/>
        <a:p>
          <a:endParaRPr lang="en-US"/>
        </a:p>
      </dgm:t>
    </dgm:pt>
    <dgm:pt modelId="{F4CAF444-4340-BC40-8964-85DB53513A76}">
      <dgm:prSet phldrT="[Text]"/>
      <dgm:spPr/>
      <dgm:t>
        <a:bodyPr/>
        <a:lstStyle/>
        <a:p>
          <a:r>
            <a:rPr lang="en-US" dirty="0"/>
            <a:t>Effort moves from testing to building the model</a:t>
          </a:r>
        </a:p>
      </dgm:t>
    </dgm:pt>
    <dgm:pt modelId="{A3CF736E-36D3-2648-93CB-4A398376D6D3}" type="parTrans" cxnId="{09ED3BCF-8AD4-094A-96C3-606C53FDC1C9}">
      <dgm:prSet/>
      <dgm:spPr/>
      <dgm:t>
        <a:bodyPr/>
        <a:lstStyle/>
        <a:p>
          <a:endParaRPr lang="en-US"/>
        </a:p>
      </dgm:t>
    </dgm:pt>
    <dgm:pt modelId="{6066BF07-45DF-7644-BB19-8234B2120C79}" type="sibTrans" cxnId="{09ED3BCF-8AD4-094A-96C3-606C53FDC1C9}">
      <dgm:prSet/>
      <dgm:spPr/>
      <dgm:t>
        <a:bodyPr/>
        <a:lstStyle/>
        <a:p>
          <a:endParaRPr lang="en-US"/>
        </a:p>
      </dgm:t>
    </dgm:pt>
    <dgm:pt modelId="{0FF9404D-DBBD-864C-A8B5-791099299B2E}">
      <dgm:prSet phldrT="[Text]"/>
      <dgm:spPr/>
      <dgm:t>
        <a:bodyPr/>
        <a:lstStyle/>
        <a:p>
          <a:r>
            <a:rPr lang="en-US" dirty="0"/>
            <a:t>Generating the model improves understanding of the SUT</a:t>
          </a:r>
        </a:p>
      </dgm:t>
    </dgm:pt>
    <dgm:pt modelId="{509AB0FB-435E-9044-9558-CCE723BCF20F}" type="parTrans" cxnId="{BC9AEAE6-FDA3-FB40-9E08-A3E53D87E19B}">
      <dgm:prSet/>
      <dgm:spPr/>
      <dgm:t>
        <a:bodyPr/>
        <a:lstStyle/>
        <a:p>
          <a:endParaRPr lang="en-US"/>
        </a:p>
      </dgm:t>
    </dgm:pt>
    <dgm:pt modelId="{37B64307-EBEA-5347-938C-A7E25B8B34E3}" type="sibTrans" cxnId="{BC9AEAE6-FDA3-FB40-9E08-A3E53D87E19B}">
      <dgm:prSet/>
      <dgm:spPr/>
      <dgm:t>
        <a:bodyPr/>
        <a:lstStyle/>
        <a:p>
          <a:endParaRPr lang="en-US"/>
        </a:p>
      </dgm:t>
    </dgm:pt>
    <dgm:pt modelId="{2D8981AB-CCB5-D545-94C5-A812CB11033B}">
      <dgm:prSet phldrT="[Text]"/>
      <dgm:spPr/>
      <dgm:t>
        <a:bodyPr/>
        <a:lstStyle/>
        <a:p>
          <a:r>
            <a:rPr lang="en-US" dirty="0"/>
            <a:t>Helps with validating requirements early on</a:t>
          </a:r>
        </a:p>
      </dgm:t>
    </dgm:pt>
    <dgm:pt modelId="{912EB861-059A-E041-A676-EEC9D2B1DAC8}" type="parTrans" cxnId="{10A39532-E383-EC4D-9DED-CE7F52F2C037}">
      <dgm:prSet/>
      <dgm:spPr/>
      <dgm:t>
        <a:bodyPr/>
        <a:lstStyle/>
        <a:p>
          <a:endParaRPr lang="en-US"/>
        </a:p>
      </dgm:t>
    </dgm:pt>
    <dgm:pt modelId="{880B69B7-8BBD-E049-B8CE-BF3B0615A7E4}" type="sibTrans" cxnId="{10A39532-E383-EC4D-9DED-CE7F52F2C037}">
      <dgm:prSet/>
      <dgm:spPr/>
      <dgm:t>
        <a:bodyPr/>
        <a:lstStyle/>
        <a:p>
          <a:endParaRPr lang="en-US"/>
        </a:p>
      </dgm:t>
    </dgm:pt>
    <dgm:pt modelId="{FB46F2AA-6DA6-1340-A540-C168ACF02194}">
      <dgm:prSet phldrT="[Text]"/>
      <dgm:spPr/>
      <dgm:t>
        <a:bodyPr/>
        <a:lstStyle/>
        <a:p>
          <a:r>
            <a:rPr lang="en-US" dirty="0"/>
            <a:t>Scaling may become an issue</a:t>
          </a:r>
        </a:p>
      </dgm:t>
    </dgm:pt>
    <dgm:pt modelId="{6D47C875-4C30-9D4C-A61E-9938915131AF}" type="parTrans" cxnId="{6DB90D60-067F-A048-BE4F-214587B1AA98}">
      <dgm:prSet/>
      <dgm:spPr/>
      <dgm:t>
        <a:bodyPr/>
        <a:lstStyle/>
        <a:p>
          <a:endParaRPr lang="en-US"/>
        </a:p>
      </dgm:t>
    </dgm:pt>
    <dgm:pt modelId="{C501743A-BEA9-E640-81B5-3DBACF43BDD4}" type="sibTrans" cxnId="{6DB90D60-067F-A048-BE4F-214587B1AA98}">
      <dgm:prSet/>
      <dgm:spPr/>
      <dgm:t>
        <a:bodyPr/>
        <a:lstStyle/>
        <a:p>
          <a:endParaRPr lang="en-US"/>
        </a:p>
      </dgm:t>
    </dgm:pt>
    <dgm:pt modelId="{F77B949E-ADC9-4E23-9880-82F829BD715F}">
      <dgm:prSet phldrT="[Text]"/>
      <dgm:spPr/>
      <dgm:t>
        <a:bodyPr/>
        <a:lstStyle/>
        <a:p>
          <a:r>
            <a:rPr lang="en-US" dirty="0"/>
            <a:t>May reduce cost</a:t>
          </a:r>
        </a:p>
      </dgm:t>
    </dgm:pt>
    <dgm:pt modelId="{638C2761-B5FB-4C92-BC59-EE13B05025B5}" type="parTrans" cxnId="{80D610A4-4CD2-4EBB-8AF1-78BD5D731EEE}">
      <dgm:prSet/>
      <dgm:spPr/>
      <dgm:t>
        <a:bodyPr/>
        <a:lstStyle/>
        <a:p>
          <a:endParaRPr lang="en-US"/>
        </a:p>
      </dgm:t>
    </dgm:pt>
    <dgm:pt modelId="{72955953-CC0C-4491-9EEE-843604F30344}" type="sibTrans" cxnId="{80D610A4-4CD2-4EBB-8AF1-78BD5D731EEE}">
      <dgm:prSet/>
      <dgm:spPr/>
      <dgm:t>
        <a:bodyPr/>
        <a:lstStyle/>
        <a:p>
          <a:endParaRPr lang="en-US"/>
        </a:p>
      </dgm:t>
    </dgm:pt>
    <dgm:pt modelId="{4BA67BAB-1456-4324-944F-7489827A8FDE}">
      <dgm:prSet phldrT="[Text]"/>
      <dgm:spPr/>
      <dgm:t>
        <a:bodyPr/>
        <a:lstStyle/>
        <a:p>
          <a:r>
            <a:rPr lang="en-US" dirty="0"/>
            <a:t>More traceability from model to test cases</a:t>
          </a:r>
        </a:p>
      </dgm:t>
    </dgm:pt>
    <dgm:pt modelId="{17BB0B3E-E3BD-4031-86D5-ED5031C08C91}" type="parTrans" cxnId="{14A9B53D-FF59-403D-B9E9-5E94B26E522C}">
      <dgm:prSet/>
      <dgm:spPr/>
      <dgm:t>
        <a:bodyPr/>
        <a:lstStyle/>
        <a:p>
          <a:endParaRPr lang="en-US"/>
        </a:p>
      </dgm:t>
    </dgm:pt>
    <dgm:pt modelId="{429C738A-33AA-495D-84E0-58350CD98F80}" type="sibTrans" cxnId="{14A9B53D-FF59-403D-B9E9-5E94B26E522C}">
      <dgm:prSet/>
      <dgm:spPr/>
      <dgm:t>
        <a:bodyPr/>
        <a:lstStyle/>
        <a:p>
          <a:endParaRPr lang="en-US"/>
        </a:p>
      </dgm:t>
    </dgm:pt>
    <dgm:pt modelId="{F75A5158-938B-41D9-82CB-B4A011DE7F67}">
      <dgm:prSet phldrT="[Text]"/>
      <dgm:spPr/>
      <dgm:t>
        <a:bodyPr/>
        <a:lstStyle/>
        <a:p>
          <a:r>
            <a:rPr lang="en-US" dirty="0"/>
            <a:t>Easier maintenance of regression tests</a:t>
          </a:r>
        </a:p>
      </dgm:t>
    </dgm:pt>
    <dgm:pt modelId="{CE0F30B1-0D3B-4D18-B0A7-391F47CF83E5}" type="parTrans" cxnId="{292D46BE-7101-4063-881A-ACB04D1CBDE3}">
      <dgm:prSet/>
      <dgm:spPr/>
      <dgm:t>
        <a:bodyPr/>
        <a:lstStyle/>
        <a:p>
          <a:endParaRPr lang="en-US"/>
        </a:p>
      </dgm:t>
    </dgm:pt>
    <dgm:pt modelId="{2EBAA40A-88C4-48D1-A7DD-93A7E9163AC8}" type="sibTrans" cxnId="{292D46BE-7101-4063-881A-ACB04D1CBDE3}">
      <dgm:prSet/>
      <dgm:spPr/>
      <dgm:t>
        <a:bodyPr/>
        <a:lstStyle/>
        <a:p>
          <a:endParaRPr lang="en-US"/>
        </a:p>
      </dgm:t>
    </dgm:pt>
    <dgm:pt modelId="{FCFCC5F3-B02E-486F-A5F8-D86D9BF53F00}">
      <dgm:prSet phldrT="[Text]"/>
      <dgm:spPr/>
      <dgm:t>
        <a:bodyPr/>
        <a:lstStyle/>
        <a:p>
          <a:r>
            <a:rPr lang="en-US" dirty="0"/>
            <a:t>Models may be difficult to comprehend</a:t>
          </a:r>
        </a:p>
      </dgm:t>
    </dgm:pt>
    <dgm:pt modelId="{6571A568-41D5-481A-8F32-1541BD1F3234}" type="parTrans" cxnId="{E7C61B9B-4FE5-46F1-8B7F-85CFA9D5AF96}">
      <dgm:prSet/>
      <dgm:spPr/>
      <dgm:t>
        <a:bodyPr/>
        <a:lstStyle/>
        <a:p>
          <a:endParaRPr lang="en-US"/>
        </a:p>
      </dgm:t>
    </dgm:pt>
    <dgm:pt modelId="{33C64205-AF89-4B18-A477-502E9C08E166}" type="sibTrans" cxnId="{E7C61B9B-4FE5-46F1-8B7F-85CFA9D5AF96}">
      <dgm:prSet/>
      <dgm:spPr/>
      <dgm:t>
        <a:bodyPr/>
        <a:lstStyle/>
        <a:p>
          <a:endParaRPr lang="en-US"/>
        </a:p>
      </dgm:t>
    </dgm:pt>
    <dgm:pt modelId="{76E70F25-402E-421D-AA57-953301542B3A}">
      <dgm:prSet phldrT="[Text]"/>
      <dgm:spPr/>
      <dgm:t>
        <a:bodyPr/>
        <a:lstStyle/>
        <a:p>
          <a:r>
            <a:rPr lang="en-US"/>
            <a:t>QA </a:t>
          </a:r>
          <a:r>
            <a:rPr lang="en-US" dirty="0"/>
            <a:t>confidence depends upon the accuracy of the model</a:t>
          </a:r>
          <a:endParaRPr lang="en-US"/>
        </a:p>
      </dgm:t>
    </dgm:pt>
    <dgm:pt modelId="{3F7D09B3-40F7-4EC0-BCB5-5470417B0AC9}" type="parTrans" cxnId="{B7AF8530-EB46-4B6E-8478-2136F2FCC0CD}">
      <dgm:prSet/>
      <dgm:spPr/>
      <dgm:t>
        <a:bodyPr/>
        <a:lstStyle/>
        <a:p>
          <a:endParaRPr lang="en-US"/>
        </a:p>
      </dgm:t>
    </dgm:pt>
    <dgm:pt modelId="{EFB4D912-7B4E-4D6F-BF2B-D2A38A4CAFFB}" type="sibTrans" cxnId="{B7AF8530-EB46-4B6E-8478-2136F2FCC0CD}">
      <dgm:prSet/>
      <dgm:spPr/>
      <dgm:t>
        <a:bodyPr/>
        <a:lstStyle/>
        <a:p>
          <a:endParaRPr lang="en-US"/>
        </a:p>
      </dgm:t>
    </dgm:pt>
    <dgm:pt modelId="{01CFAB4A-85C3-0648-B70B-A1EDACBA7068}" type="pres">
      <dgm:prSet presAssocID="{5D797872-2ABA-FE46-A081-B57E0CBDA4B2}" presName="Name0" presStyleCnt="0">
        <dgm:presLayoutVars>
          <dgm:dir/>
          <dgm:animLvl val="lvl"/>
          <dgm:resizeHandles val="exact"/>
        </dgm:presLayoutVars>
      </dgm:prSet>
      <dgm:spPr/>
    </dgm:pt>
    <dgm:pt modelId="{7EBB75B6-D80D-8F44-9911-765811049868}" type="pres">
      <dgm:prSet presAssocID="{763C4039-9E1C-234F-B114-DA8ACB0E0F7C}" presName="composite" presStyleCnt="0"/>
      <dgm:spPr/>
    </dgm:pt>
    <dgm:pt modelId="{E21A89D4-0DD8-8441-883B-F8D1F27F1901}" type="pres">
      <dgm:prSet presAssocID="{763C4039-9E1C-234F-B114-DA8ACB0E0F7C}" presName="parTx" presStyleLbl="alignNode1" presStyleIdx="0" presStyleCnt="2">
        <dgm:presLayoutVars>
          <dgm:chMax val="0"/>
          <dgm:chPref val="0"/>
          <dgm:bulletEnabled val="1"/>
        </dgm:presLayoutVars>
      </dgm:prSet>
      <dgm:spPr/>
    </dgm:pt>
    <dgm:pt modelId="{E3770BAE-EC39-2D46-847F-93035440289B}" type="pres">
      <dgm:prSet presAssocID="{763C4039-9E1C-234F-B114-DA8ACB0E0F7C}" presName="desTx" presStyleLbl="alignAccFollowNode1" presStyleIdx="0" presStyleCnt="2">
        <dgm:presLayoutVars>
          <dgm:bulletEnabled val="1"/>
        </dgm:presLayoutVars>
      </dgm:prSet>
      <dgm:spPr/>
    </dgm:pt>
    <dgm:pt modelId="{6C210079-11F7-5A46-85B7-C34839E73035}" type="pres">
      <dgm:prSet presAssocID="{379ECF50-2B87-CC40-9882-B51289FC1103}" presName="space" presStyleCnt="0"/>
      <dgm:spPr/>
    </dgm:pt>
    <dgm:pt modelId="{2FDA94A9-30ED-CF41-8EAF-EAC11B7D7D46}" type="pres">
      <dgm:prSet presAssocID="{AC5BC94E-3B72-0A4A-904C-9DE7803BDB24}" presName="composite" presStyleCnt="0"/>
      <dgm:spPr/>
    </dgm:pt>
    <dgm:pt modelId="{241FE4DB-241F-CD40-91A3-F2FD1C5356AF}" type="pres">
      <dgm:prSet presAssocID="{AC5BC94E-3B72-0A4A-904C-9DE7803BDB24}" presName="parTx" presStyleLbl="alignNode1" presStyleIdx="1" presStyleCnt="2">
        <dgm:presLayoutVars>
          <dgm:chMax val="0"/>
          <dgm:chPref val="0"/>
          <dgm:bulletEnabled val="1"/>
        </dgm:presLayoutVars>
      </dgm:prSet>
      <dgm:spPr/>
    </dgm:pt>
    <dgm:pt modelId="{C5DA3955-9489-B641-A460-94790C1C2155}" type="pres">
      <dgm:prSet presAssocID="{AC5BC94E-3B72-0A4A-904C-9DE7803BDB24}" presName="desTx" presStyleLbl="alignAccFollowNode1" presStyleIdx="1" presStyleCnt="2">
        <dgm:presLayoutVars>
          <dgm:bulletEnabled val="1"/>
        </dgm:presLayoutVars>
      </dgm:prSet>
      <dgm:spPr/>
    </dgm:pt>
  </dgm:ptLst>
  <dgm:cxnLst>
    <dgm:cxn modelId="{522C1F02-7C52-4C8E-9C44-5E87199EEAB7}" type="presOf" srcId="{4BA67BAB-1456-4324-944F-7489827A8FDE}" destId="{E3770BAE-EC39-2D46-847F-93035440289B}" srcOrd="0" destOrd="7" presId="urn:microsoft.com/office/officeart/2005/8/layout/hList1"/>
    <dgm:cxn modelId="{D68AC417-4D3B-EE45-AD29-85063AAFF0F1}" type="presOf" srcId="{F4CAF444-4340-BC40-8964-85DB53513A76}" destId="{C5DA3955-9489-B641-A460-94790C1C2155}" srcOrd="0" destOrd="1" presId="urn:microsoft.com/office/officeart/2005/8/layout/hList1"/>
    <dgm:cxn modelId="{D16DB01F-D376-F947-B156-AD75C619EFAA}" type="presOf" srcId="{FB46F2AA-6DA6-1340-A540-C168ACF02194}" destId="{C5DA3955-9489-B641-A460-94790C1C2155}" srcOrd="0" destOrd="5" presId="urn:microsoft.com/office/officeart/2005/8/layout/hList1"/>
    <dgm:cxn modelId="{CA6BEA29-2B13-C049-A476-A4B608C7963C}" type="presOf" srcId="{AC5BC94E-3B72-0A4A-904C-9DE7803BDB24}" destId="{241FE4DB-241F-CD40-91A3-F2FD1C5356AF}" srcOrd="0" destOrd="0" presId="urn:microsoft.com/office/officeart/2005/8/layout/hList1"/>
    <dgm:cxn modelId="{B7AF8530-EB46-4B6E-8478-2136F2FCC0CD}" srcId="{AC5BC94E-3B72-0A4A-904C-9DE7803BDB24}" destId="{76E70F25-402E-421D-AA57-953301542B3A}" srcOrd="3" destOrd="0" parTransId="{3F7D09B3-40F7-4EC0-BCB5-5470417B0AC9}" sibTransId="{EFB4D912-7B4E-4D6F-BF2B-D2A38A4CAFFB}"/>
    <dgm:cxn modelId="{10A39532-E383-EC4D-9DED-CE7F52F2C037}" srcId="{763C4039-9E1C-234F-B114-DA8ACB0E0F7C}" destId="{2D8981AB-CCB5-D545-94C5-A812CB11033B}" srcOrd="1" destOrd="0" parTransId="{912EB861-059A-E041-A676-EEC9D2B1DAC8}" sibTransId="{880B69B7-8BBD-E049-B8CE-BF3B0615A7E4}"/>
    <dgm:cxn modelId="{F00C2236-60CE-B549-9C8C-D3F1626FFDEA}" srcId="{763C4039-9E1C-234F-B114-DA8ACB0E0F7C}" destId="{396B7F56-6780-8B40-B2E1-250834959C28}" srcOrd="3" destOrd="0" parTransId="{B4142B78-05BE-454F-B21A-47284FEEA463}" sibTransId="{CEE4C2AB-63FB-7E40-9643-BC10955D604A}"/>
    <dgm:cxn modelId="{E2004739-14DD-3844-B3B3-0F1E7436DB5E}" srcId="{5D797872-2ABA-FE46-A081-B57E0CBDA4B2}" destId="{AC5BC94E-3B72-0A4A-904C-9DE7803BDB24}" srcOrd="1" destOrd="0" parTransId="{BF1442CB-5C5E-8446-BE02-3A3EAE936F66}" sibTransId="{DD17F883-C576-F945-A4A7-D1973A6B16FD}"/>
    <dgm:cxn modelId="{F082CD3B-779D-F748-8512-9B22B2BBE086}" type="presOf" srcId="{396B7F56-6780-8B40-B2E1-250834959C28}" destId="{E3770BAE-EC39-2D46-847F-93035440289B}" srcOrd="0" destOrd="5" presId="urn:microsoft.com/office/officeart/2005/8/layout/hList1"/>
    <dgm:cxn modelId="{14A9B53D-FF59-403D-B9E9-5E94B26E522C}" srcId="{763C4039-9E1C-234F-B114-DA8ACB0E0F7C}" destId="{4BA67BAB-1456-4324-944F-7489827A8FDE}" srcOrd="5" destOrd="0" parTransId="{17BB0B3E-E3BD-4031-86D5-ED5031C08C91}" sibTransId="{429C738A-33AA-495D-84E0-58350CD98F80}"/>
    <dgm:cxn modelId="{9987BC3D-9F60-446D-A519-D723D8F2FAA0}" type="presOf" srcId="{F75A5158-938B-41D9-82CB-B4A011DE7F67}" destId="{E3770BAE-EC39-2D46-847F-93035440289B}" srcOrd="0" destOrd="4" presId="urn:microsoft.com/office/officeart/2005/8/layout/hList1"/>
    <dgm:cxn modelId="{532C975E-2115-EF4C-BFE7-01BA2EE2875B}" type="presOf" srcId="{763C4039-9E1C-234F-B114-DA8ACB0E0F7C}" destId="{E21A89D4-0DD8-8441-883B-F8D1F27F1901}" srcOrd="0" destOrd="0" presId="urn:microsoft.com/office/officeart/2005/8/layout/hList1"/>
    <dgm:cxn modelId="{F434E25F-9E7B-AC4B-9600-E896507A1720}" type="presOf" srcId="{43F1A2D1-6449-484F-8EE5-052FD37A1A43}" destId="{E3770BAE-EC39-2D46-847F-93035440289B}" srcOrd="0" destOrd="2" presId="urn:microsoft.com/office/officeart/2005/8/layout/hList1"/>
    <dgm:cxn modelId="{6DB90D60-067F-A048-BE4F-214587B1AA98}" srcId="{AC5BC94E-3B72-0A4A-904C-9DE7803BDB24}" destId="{FB46F2AA-6DA6-1340-A540-C168ACF02194}" srcOrd="4" destOrd="0" parTransId="{6D47C875-4C30-9D4C-A61E-9938915131AF}" sibTransId="{C501743A-BEA9-E640-81B5-3DBACF43BDD4}"/>
    <dgm:cxn modelId="{BF4B4968-98E9-4D56-8986-DB22FA79782E}" type="presOf" srcId="{FCFCC5F3-B02E-486F-A5F8-D86D9BF53F00}" destId="{C5DA3955-9489-B641-A460-94790C1C2155}" srcOrd="0" destOrd="3" presId="urn:microsoft.com/office/officeart/2005/8/layout/hList1"/>
    <dgm:cxn modelId="{09BC8068-2F0C-6E4E-ABD8-9EA44FB5ADE8}" srcId="{763C4039-9E1C-234F-B114-DA8ACB0E0F7C}" destId="{43F1A2D1-6449-484F-8EE5-052FD37A1A43}" srcOrd="2" destOrd="0" parTransId="{4DB23662-45C8-4045-9B9A-51193B2BFB77}" sibTransId="{9E88ED91-7B60-F14F-AC62-44D476DEBAC5}"/>
    <dgm:cxn modelId="{89BF4C4A-BD82-0946-9979-AFB7E18516A5}" type="presOf" srcId="{3E5665BC-6EB9-244B-9DE5-7D819AE84881}" destId="{C5DA3955-9489-B641-A460-94790C1C2155}" srcOrd="0" destOrd="0" presId="urn:microsoft.com/office/officeart/2005/8/layout/hList1"/>
    <dgm:cxn modelId="{A5DF6253-FDC4-5541-BE71-79F78D1C61B3}" type="presOf" srcId="{2D8981AB-CCB5-D545-94C5-A812CB11033B}" destId="{E3770BAE-EC39-2D46-847F-93035440289B}" srcOrd="0" destOrd="1" presId="urn:microsoft.com/office/officeart/2005/8/layout/hList1"/>
    <dgm:cxn modelId="{D2FBDF86-91C1-9247-B08D-9A75162C4FD3}" srcId="{5D797872-2ABA-FE46-A081-B57E0CBDA4B2}" destId="{763C4039-9E1C-234F-B114-DA8ACB0E0F7C}" srcOrd="0" destOrd="0" parTransId="{1C128F7B-5BD1-C644-B94E-2EF67DC984E8}" sibTransId="{379ECF50-2B87-CC40-9882-B51289FC1103}"/>
    <dgm:cxn modelId="{73B79991-0759-F04A-BC67-67FD3D080F91}" type="presOf" srcId="{0FF9404D-DBBD-864C-A8B5-791099299B2E}" destId="{E3770BAE-EC39-2D46-847F-93035440289B}" srcOrd="0" destOrd="0" presId="urn:microsoft.com/office/officeart/2005/8/layout/hList1"/>
    <dgm:cxn modelId="{E91E4799-FC96-6D4B-93EF-CD60C9CC24C0}" type="presOf" srcId="{5D797872-2ABA-FE46-A081-B57E0CBDA4B2}" destId="{01CFAB4A-85C3-0648-B70B-A1EDACBA7068}" srcOrd="0" destOrd="0" presId="urn:microsoft.com/office/officeart/2005/8/layout/hList1"/>
    <dgm:cxn modelId="{E7C61B9B-4FE5-46F1-8B7F-85CFA9D5AF96}" srcId="{AC5BC94E-3B72-0A4A-904C-9DE7803BDB24}" destId="{FCFCC5F3-B02E-486F-A5F8-D86D9BF53F00}" srcOrd="2" destOrd="0" parTransId="{6571A568-41D5-481A-8F32-1541BD1F3234}" sibTransId="{33C64205-AF89-4B18-A477-502E9C08E166}"/>
    <dgm:cxn modelId="{0F9E719E-7304-8544-958D-0B48C82FF335}" type="presOf" srcId="{760BD0B4-CF62-8D45-98F8-40FE7EDE9409}" destId="{E3770BAE-EC39-2D46-847F-93035440289B}" srcOrd="0" destOrd="6" presId="urn:microsoft.com/office/officeart/2005/8/layout/hList1"/>
    <dgm:cxn modelId="{80D610A4-4CD2-4EBB-8AF1-78BD5D731EEE}" srcId="{43F1A2D1-6449-484F-8EE5-052FD37A1A43}" destId="{F77B949E-ADC9-4E23-9880-82F829BD715F}" srcOrd="0" destOrd="0" parTransId="{638C2761-B5FB-4C92-BC59-EE13B05025B5}" sibTransId="{72955953-CC0C-4491-9EEE-843604F30344}"/>
    <dgm:cxn modelId="{B62E5BA7-56E7-814D-934B-1B0050BF256A}" srcId="{AC5BC94E-3B72-0A4A-904C-9DE7803BDB24}" destId="{1A4235ED-49DF-DE41-B469-C9315F9228F6}" srcOrd="1" destOrd="0" parTransId="{3DE87719-69EF-314C-A7DA-6E36FF7619F7}" sibTransId="{01502948-E48F-EC4E-B727-846CCC975883}"/>
    <dgm:cxn modelId="{6BC6E3B5-1156-4BD0-9385-36A21FBFF6A8}" type="presOf" srcId="{76E70F25-402E-421D-AA57-953301542B3A}" destId="{C5DA3955-9489-B641-A460-94790C1C2155}" srcOrd="0" destOrd="4" presId="urn:microsoft.com/office/officeart/2005/8/layout/hList1"/>
    <dgm:cxn modelId="{292D46BE-7101-4063-881A-ACB04D1CBDE3}" srcId="{43F1A2D1-6449-484F-8EE5-052FD37A1A43}" destId="{F75A5158-938B-41D9-82CB-B4A011DE7F67}" srcOrd="1" destOrd="0" parTransId="{CE0F30B1-0D3B-4D18-B0A7-391F47CF83E5}" sibTransId="{2EBAA40A-88C4-48D1-A7DD-93A7E9163AC8}"/>
    <dgm:cxn modelId="{193AB2C5-0072-AB48-A77C-1B8A05445E57}" srcId="{763C4039-9E1C-234F-B114-DA8ACB0E0F7C}" destId="{760BD0B4-CF62-8D45-98F8-40FE7EDE9409}" srcOrd="4" destOrd="0" parTransId="{AE777470-0A81-8D4D-AE9D-23A5EB88706E}" sibTransId="{9F12F016-1B28-3B46-BACD-3C39A4988830}"/>
    <dgm:cxn modelId="{09ED3BCF-8AD4-094A-96C3-606C53FDC1C9}" srcId="{3E5665BC-6EB9-244B-9DE5-7D819AE84881}" destId="{F4CAF444-4340-BC40-8964-85DB53513A76}" srcOrd="0" destOrd="0" parTransId="{A3CF736E-36D3-2648-93CB-4A398376D6D3}" sibTransId="{6066BF07-45DF-7644-BB19-8234B2120C79}"/>
    <dgm:cxn modelId="{34EF85D4-70DC-427D-BBE5-DF1D4E614216}" type="presOf" srcId="{F77B949E-ADC9-4E23-9880-82F829BD715F}" destId="{E3770BAE-EC39-2D46-847F-93035440289B}" srcOrd="0" destOrd="3" presId="urn:microsoft.com/office/officeart/2005/8/layout/hList1"/>
    <dgm:cxn modelId="{BC9AEAE6-FDA3-FB40-9E08-A3E53D87E19B}" srcId="{763C4039-9E1C-234F-B114-DA8ACB0E0F7C}" destId="{0FF9404D-DBBD-864C-A8B5-791099299B2E}" srcOrd="0" destOrd="0" parTransId="{509AB0FB-435E-9044-9558-CCE723BCF20F}" sibTransId="{37B64307-EBEA-5347-938C-A7E25B8B34E3}"/>
    <dgm:cxn modelId="{D72EB8F7-B298-8346-B56B-91480CF4E236}" srcId="{AC5BC94E-3B72-0A4A-904C-9DE7803BDB24}" destId="{3E5665BC-6EB9-244B-9DE5-7D819AE84881}" srcOrd="0" destOrd="0" parTransId="{285EA6CA-64EB-C042-88C8-9CF8B90E6D0F}" sibTransId="{39F7786F-0B31-1140-909B-5B4306FFA7A1}"/>
    <dgm:cxn modelId="{0C93F6F9-A4C9-2E45-8BFB-EDF4A15FDA20}" type="presOf" srcId="{1A4235ED-49DF-DE41-B469-C9315F9228F6}" destId="{C5DA3955-9489-B641-A460-94790C1C2155}" srcOrd="0" destOrd="2" presId="urn:microsoft.com/office/officeart/2005/8/layout/hList1"/>
    <dgm:cxn modelId="{4333AE58-B15C-9645-A8C8-D0B648F6EF92}" type="presParOf" srcId="{01CFAB4A-85C3-0648-B70B-A1EDACBA7068}" destId="{7EBB75B6-D80D-8F44-9911-765811049868}" srcOrd="0" destOrd="0" presId="urn:microsoft.com/office/officeart/2005/8/layout/hList1"/>
    <dgm:cxn modelId="{0BCED46F-BB2A-A34A-8B56-6EAEA7C5AA51}" type="presParOf" srcId="{7EBB75B6-D80D-8F44-9911-765811049868}" destId="{E21A89D4-0DD8-8441-883B-F8D1F27F1901}" srcOrd="0" destOrd="0" presId="urn:microsoft.com/office/officeart/2005/8/layout/hList1"/>
    <dgm:cxn modelId="{44FD8F90-A1E5-1642-A28D-F32F6DD9F373}" type="presParOf" srcId="{7EBB75B6-D80D-8F44-9911-765811049868}" destId="{E3770BAE-EC39-2D46-847F-93035440289B}" srcOrd="1" destOrd="0" presId="urn:microsoft.com/office/officeart/2005/8/layout/hList1"/>
    <dgm:cxn modelId="{BC24EEBB-3AB3-D044-86AD-2E5B204CDF77}" type="presParOf" srcId="{01CFAB4A-85C3-0648-B70B-A1EDACBA7068}" destId="{6C210079-11F7-5A46-85B7-C34839E73035}" srcOrd="1" destOrd="0" presId="urn:microsoft.com/office/officeart/2005/8/layout/hList1"/>
    <dgm:cxn modelId="{8553FC72-91DB-4F41-920E-3FE23B14251C}" type="presParOf" srcId="{01CFAB4A-85C3-0648-B70B-A1EDACBA7068}" destId="{2FDA94A9-30ED-CF41-8EAF-EAC11B7D7D46}" srcOrd="2" destOrd="0" presId="urn:microsoft.com/office/officeart/2005/8/layout/hList1"/>
    <dgm:cxn modelId="{A2E1EFE8-0AAA-2F4D-AEF2-9DA1455070AF}" type="presParOf" srcId="{2FDA94A9-30ED-CF41-8EAF-EAC11B7D7D46}" destId="{241FE4DB-241F-CD40-91A3-F2FD1C5356AF}" srcOrd="0" destOrd="0" presId="urn:microsoft.com/office/officeart/2005/8/layout/hList1"/>
    <dgm:cxn modelId="{87601A02-BB85-3242-8B0A-F28930F82436}" type="presParOf" srcId="{2FDA94A9-30ED-CF41-8EAF-EAC11B7D7D46}" destId="{C5DA3955-9489-B641-A460-94790C1C215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917AF7-FE26-004C-8270-8B52AC3DD8A4}" type="doc">
      <dgm:prSet loTypeId="urn:microsoft.com/office/officeart/2005/8/layout/hList1" loCatId="list" qsTypeId="urn:microsoft.com/office/officeart/2005/8/quickstyle/simple4" qsCatId="simple" csTypeId="urn:microsoft.com/office/officeart/2005/8/colors/accent2_2" csCatId="accent2" phldr="1"/>
      <dgm:spPr/>
      <dgm:t>
        <a:bodyPr/>
        <a:lstStyle/>
        <a:p>
          <a:endParaRPr lang="en-US"/>
        </a:p>
      </dgm:t>
    </dgm:pt>
    <dgm:pt modelId="{EFBCCBFD-81E5-8444-B1E3-4CD977EAEC3C}">
      <dgm:prSet/>
      <dgm:spPr/>
      <dgm:t>
        <a:bodyPr/>
        <a:lstStyle/>
        <a:p>
          <a:pPr rtl="0"/>
          <a:r>
            <a:rPr lang="en-US" dirty="0"/>
            <a:t>Structural Models</a:t>
          </a:r>
        </a:p>
      </dgm:t>
    </dgm:pt>
    <dgm:pt modelId="{59680AF7-C5ED-D042-87BA-8F054869D417}" type="parTrans" cxnId="{387DCDFE-4410-F84C-A458-DEB2B5034E09}">
      <dgm:prSet/>
      <dgm:spPr/>
      <dgm:t>
        <a:bodyPr/>
        <a:lstStyle/>
        <a:p>
          <a:endParaRPr lang="en-US"/>
        </a:p>
      </dgm:t>
    </dgm:pt>
    <dgm:pt modelId="{9AC075F8-0132-5B49-BCF3-D33AB1BCC9DA}" type="sibTrans" cxnId="{387DCDFE-4410-F84C-A458-DEB2B5034E09}">
      <dgm:prSet/>
      <dgm:spPr/>
      <dgm:t>
        <a:bodyPr/>
        <a:lstStyle/>
        <a:p>
          <a:endParaRPr lang="en-US"/>
        </a:p>
      </dgm:t>
    </dgm:pt>
    <dgm:pt modelId="{DE2A13B7-2ADC-7E45-BACA-610C20B7E597}">
      <dgm:prSet/>
      <dgm:spPr/>
      <dgm:t>
        <a:bodyPr/>
        <a:lstStyle/>
        <a:p>
          <a:pPr rtl="0"/>
          <a:r>
            <a:rPr lang="en-US" baseline="0" dirty="0"/>
            <a:t>Model the </a:t>
          </a:r>
          <a:r>
            <a:rPr lang="en-US" b="1" i="1" baseline="0" dirty="0"/>
            <a:t>structure</a:t>
          </a:r>
          <a:r>
            <a:rPr lang="en-US" baseline="0" dirty="0"/>
            <a:t> of the system</a:t>
          </a:r>
          <a:endParaRPr lang="en-US" dirty="0"/>
        </a:p>
      </dgm:t>
    </dgm:pt>
    <dgm:pt modelId="{ED0EB736-162C-F847-8F97-E838E11E07C4}" type="parTrans" cxnId="{00F3BB39-D691-2F41-8176-86F8D178B4AA}">
      <dgm:prSet/>
      <dgm:spPr/>
      <dgm:t>
        <a:bodyPr/>
        <a:lstStyle/>
        <a:p>
          <a:endParaRPr lang="en-US"/>
        </a:p>
      </dgm:t>
    </dgm:pt>
    <dgm:pt modelId="{6F312ADF-8227-4D44-B182-87DBA9BE5D5C}" type="sibTrans" cxnId="{00F3BB39-D691-2F41-8176-86F8D178B4AA}">
      <dgm:prSet/>
      <dgm:spPr/>
      <dgm:t>
        <a:bodyPr/>
        <a:lstStyle/>
        <a:p>
          <a:endParaRPr lang="en-US"/>
        </a:p>
      </dgm:t>
    </dgm:pt>
    <dgm:pt modelId="{6E3B231B-ABB0-6E47-8A26-76CA34AF8C36}">
      <dgm:prSet/>
      <dgm:spPr/>
      <dgm:t>
        <a:bodyPr/>
        <a:lstStyle/>
        <a:p>
          <a:pPr rtl="0"/>
          <a:r>
            <a:rPr lang="en-US" baseline="0" dirty="0"/>
            <a:t>What the system </a:t>
          </a:r>
          <a:r>
            <a:rPr lang="en-US" b="1" i="1" baseline="0" dirty="0"/>
            <a:t>is</a:t>
          </a:r>
          <a:endParaRPr lang="en-US" dirty="0"/>
        </a:p>
      </dgm:t>
    </dgm:pt>
    <dgm:pt modelId="{6B0EE709-4753-634D-B498-644C0557A915}" type="parTrans" cxnId="{B9BC07EB-117A-2B4E-98E1-38826F2544A0}">
      <dgm:prSet/>
      <dgm:spPr/>
      <dgm:t>
        <a:bodyPr/>
        <a:lstStyle/>
        <a:p>
          <a:endParaRPr lang="en-US"/>
        </a:p>
      </dgm:t>
    </dgm:pt>
    <dgm:pt modelId="{AB31BF24-862E-7449-87E6-74492E415371}" type="sibTrans" cxnId="{B9BC07EB-117A-2B4E-98E1-38826F2544A0}">
      <dgm:prSet/>
      <dgm:spPr/>
      <dgm:t>
        <a:bodyPr/>
        <a:lstStyle/>
        <a:p>
          <a:endParaRPr lang="en-US"/>
        </a:p>
      </dgm:t>
    </dgm:pt>
    <dgm:pt modelId="{D6E1B296-B3BD-3F45-9E5D-54F393395753}">
      <dgm:prSet/>
      <dgm:spPr/>
      <dgm:t>
        <a:bodyPr/>
        <a:lstStyle/>
        <a:p>
          <a:pPr rtl="0"/>
          <a:r>
            <a:rPr lang="en-US" baseline="0" dirty="0"/>
            <a:t>Describes the components, functionality, and interactions</a:t>
          </a:r>
          <a:endParaRPr lang="en-US" dirty="0"/>
        </a:p>
      </dgm:t>
    </dgm:pt>
    <dgm:pt modelId="{6F5A6969-6F87-E24C-B550-C6BC694580E4}" type="parTrans" cxnId="{7D16635E-B2B0-A64F-9344-2F524569006D}">
      <dgm:prSet/>
      <dgm:spPr/>
      <dgm:t>
        <a:bodyPr/>
        <a:lstStyle/>
        <a:p>
          <a:endParaRPr lang="en-US"/>
        </a:p>
      </dgm:t>
    </dgm:pt>
    <dgm:pt modelId="{1DCB01C1-1F61-B045-9F76-2D1999824B1A}" type="sibTrans" cxnId="{7D16635E-B2B0-A64F-9344-2F524569006D}">
      <dgm:prSet/>
      <dgm:spPr/>
      <dgm:t>
        <a:bodyPr/>
        <a:lstStyle/>
        <a:p>
          <a:endParaRPr lang="en-US"/>
        </a:p>
      </dgm:t>
    </dgm:pt>
    <dgm:pt modelId="{FCFBC6E8-3952-8446-88EA-007E6141650B}">
      <dgm:prSet custT="1"/>
      <dgm:spPr/>
      <dgm:t>
        <a:bodyPr/>
        <a:lstStyle/>
        <a:p>
          <a:pPr rtl="0"/>
          <a:r>
            <a:rPr lang="en-US" sz="3000" dirty="0"/>
            <a:t>Behavioral Models </a:t>
          </a:r>
          <a:r>
            <a:rPr lang="en-US" sz="3200" baseline="0" dirty="0">
              <a:solidFill>
                <a:schemeClr val="accent3"/>
              </a:solidFill>
            </a:rPr>
            <a:t>✔</a:t>
          </a:r>
          <a:endParaRPr lang="en-US" sz="3000" dirty="0"/>
        </a:p>
      </dgm:t>
    </dgm:pt>
    <dgm:pt modelId="{AE5E36FC-9779-414E-9B45-76B4E3E7BD56}" type="parTrans" cxnId="{286AF507-E3E7-7947-B7D5-366836357ADA}">
      <dgm:prSet/>
      <dgm:spPr/>
      <dgm:t>
        <a:bodyPr/>
        <a:lstStyle/>
        <a:p>
          <a:endParaRPr lang="en-US"/>
        </a:p>
      </dgm:t>
    </dgm:pt>
    <dgm:pt modelId="{569CD31F-96E8-7640-B3D6-50574F16FD8D}" type="sibTrans" cxnId="{286AF507-E3E7-7947-B7D5-366836357ADA}">
      <dgm:prSet/>
      <dgm:spPr/>
      <dgm:t>
        <a:bodyPr/>
        <a:lstStyle/>
        <a:p>
          <a:endParaRPr lang="en-US"/>
        </a:p>
      </dgm:t>
    </dgm:pt>
    <dgm:pt modelId="{030D1AF9-ED25-F443-870A-29D406CC5EA2}">
      <dgm:prSet/>
      <dgm:spPr/>
      <dgm:t>
        <a:bodyPr/>
        <a:lstStyle/>
        <a:p>
          <a:pPr rtl="0"/>
          <a:r>
            <a:rPr lang="en-US" sz="3000" baseline="0" dirty="0"/>
            <a:t>Model </a:t>
          </a:r>
          <a:r>
            <a:rPr lang="en-US" sz="3000" b="0" baseline="0" dirty="0"/>
            <a:t>the</a:t>
          </a:r>
          <a:r>
            <a:rPr lang="en-US" sz="3000" b="1" baseline="0" dirty="0"/>
            <a:t> behavior</a:t>
          </a:r>
          <a:r>
            <a:rPr lang="en-US" sz="3000" baseline="0" dirty="0"/>
            <a:t> of the system</a:t>
          </a:r>
          <a:endParaRPr lang="en-US" sz="3000" dirty="0"/>
        </a:p>
      </dgm:t>
    </dgm:pt>
    <dgm:pt modelId="{AE2EA462-F959-D141-A857-47DA06CF89D6}" type="parTrans" cxnId="{28D1C169-A994-954A-91E9-9E285E94A6BC}">
      <dgm:prSet/>
      <dgm:spPr/>
      <dgm:t>
        <a:bodyPr/>
        <a:lstStyle/>
        <a:p>
          <a:endParaRPr lang="en-US"/>
        </a:p>
      </dgm:t>
    </dgm:pt>
    <dgm:pt modelId="{0D604350-3381-AD46-875D-01CEF2E48DFE}" type="sibTrans" cxnId="{28D1C169-A994-954A-91E9-9E285E94A6BC}">
      <dgm:prSet/>
      <dgm:spPr/>
      <dgm:t>
        <a:bodyPr/>
        <a:lstStyle/>
        <a:p>
          <a:endParaRPr lang="en-US"/>
        </a:p>
      </dgm:t>
    </dgm:pt>
    <dgm:pt modelId="{6F5375CE-0710-894A-9321-FC3D07CD3032}">
      <dgm:prSet/>
      <dgm:spPr/>
      <dgm:t>
        <a:bodyPr/>
        <a:lstStyle/>
        <a:p>
          <a:pPr rtl="0"/>
          <a:r>
            <a:rPr lang="en-US" sz="3000" baseline="0" dirty="0"/>
            <a:t>What the system </a:t>
          </a:r>
          <a:r>
            <a:rPr lang="en-US" sz="3000" b="1" baseline="0" dirty="0"/>
            <a:t>does</a:t>
          </a:r>
          <a:r>
            <a:rPr lang="en-US" sz="3000" baseline="0" dirty="0"/>
            <a:t>; not how it does it</a:t>
          </a:r>
          <a:endParaRPr lang="en-US" sz="3000" dirty="0"/>
        </a:p>
      </dgm:t>
    </dgm:pt>
    <dgm:pt modelId="{A198C920-16B4-1649-A639-31C65B67A07C}" type="parTrans" cxnId="{9AE7D354-BA79-DD4D-A64C-093081F36EB6}">
      <dgm:prSet/>
      <dgm:spPr/>
      <dgm:t>
        <a:bodyPr/>
        <a:lstStyle/>
        <a:p>
          <a:endParaRPr lang="en-US"/>
        </a:p>
      </dgm:t>
    </dgm:pt>
    <dgm:pt modelId="{D7B69224-B82F-7C41-9C67-7B27D48F991F}" type="sibTrans" cxnId="{9AE7D354-BA79-DD4D-A64C-093081F36EB6}">
      <dgm:prSet/>
      <dgm:spPr/>
      <dgm:t>
        <a:bodyPr/>
        <a:lstStyle/>
        <a:p>
          <a:endParaRPr lang="en-US"/>
        </a:p>
      </dgm:t>
    </dgm:pt>
    <dgm:pt modelId="{57BC381A-02FE-C345-97B4-36BF4AF4425A}">
      <dgm:prSet custT="1"/>
      <dgm:spPr/>
      <dgm:t>
        <a:bodyPr/>
        <a:lstStyle/>
        <a:p>
          <a:pPr rtl="0"/>
          <a:r>
            <a:rPr lang="en-US" sz="3000" b="1" i="1" baseline="0" dirty="0"/>
            <a:t>Needed for testing</a:t>
          </a:r>
          <a:endParaRPr lang="en-US" sz="4400" dirty="0">
            <a:solidFill>
              <a:schemeClr val="accent3"/>
            </a:solidFill>
          </a:endParaRPr>
        </a:p>
      </dgm:t>
    </dgm:pt>
    <dgm:pt modelId="{AA4DD374-6465-6A4F-8691-2595298EB2FB}" type="parTrans" cxnId="{1D760A93-F194-6F44-BF4C-1858F5F5809D}">
      <dgm:prSet/>
      <dgm:spPr/>
      <dgm:t>
        <a:bodyPr/>
        <a:lstStyle/>
        <a:p>
          <a:endParaRPr lang="en-US"/>
        </a:p>
      </dgm:t>
    </dgm:pt>
    <dgm:pt modelId="{C26CC234-9B7F-4B44-9006-9940DE7B74A2}" type="sibTrans" cxnId="{1D760A93-F194-6F44-BF4C-1858F5F5809D}">
      <dgm:prSet/>
      <dgm:spPr/>
      <dgm:t>
        <a:bodyPr/>
        <a:lstStyle/>
        <a:p>
          <a:endParaRPr lang="en-US"/>
        </a:p>
      </dgm:t>
    </dgm:pt>
    <dgm:pt modelId="{9DE60742-A894-9344-A5DA-D39EF7412E99}" type="pres">
      <dgm:prSet presAssocID="{EF917AF7-FE26-004C-8270-8B52AC3DD8A4}" presName="Name0" presStyleCnt="0">
        <dgm:presLayoutVars>
          <dgm:dir/>
          <dgm:animLvl val="lvl"/>
          <dgm:resizeHandles val="exact"/>
        </dgm:presLayoutVars>
      </dgm:prSet>
      <dgm:spPr/>
    </dgm:pt>
    <dgm:pt modelId="{19B43948-67B4-CD47-A9E6-0418981F838F}" type="pres">
      <dgm:prSet presAssocID="{EFBCCBFD-81E5-8444-B1E3-4CD977EAEC3C}" presName="composite" presStyleCnt="0"/>
      <dgm:spPr/>
    </dgm:pt>
    <dgm:pt modelId="{6F7C3487-FE3E-FA4C-AF3B-A9FD34D87B8D}" type="pres">
      <dgm:prSet presAssocID="{EFBCCBFD-81E5-8444-B1E3-4CD977EAEC3C}" presName="parTx" presStyleLbl="alignNode1" presStyleIdx="0" presStyleCnt="2">
        <dgm:presLayoutVars>
          <dgm:chMax val="0"/>
          <dgm:chPref val="0"/>
          <dgm:bulletEnabled val="1"/>
        </dgm:presLayoutVars>
      </dgm:prSet>
      <dgm:spPr/>
    </dgm:pt>
    <dgm:pt modelId="{E41F2872-5EB5-894B-AC5D-E3CA76AB23C8}" type="pres">
      <dgm:prSet presAssocID="{EFBCCBFD-81E5-8444-B1E3-4CD977EAEC3C}" presName="desTx" presStyleLbl="alignAccFollowNode1" presStyleIdx="0" presStyleCnt="2">
        <dgm:presLayoutVars>
          <dgm:bulletEnabled val="1"/>
        </dgm:presLayoutVars>
      </dgm:prSet>
      <dgm:spPr/>
    </dgm:pt>
    <dgm:pt modelId="{382E0221-EA8D-2240-8899-CF63DCDCED40}" type="pres">
      <dgm:prSet presAssocID="{9AC075F8-0132-5B49-BCF3-D33AB1BCC9DA}" presName="space" presStyleCnt="0"/>
      <dgm:spPr/>
    </dgm:pt>
    <dgm:pt modelId="{64BF90AC-ABF9-824F-9B13-3FC2543368BD}" type="pres">
      <dgm:prSet presAssocID="{FCFBC6E8-3952-8446-88EA-007E6141650B}" presName="composite" presStyleCnt="0"/>
      <dgm:spPr/>
    </dgm:pt>
    <dgm:pt modelId="{7F4EABF2-03D3-7A42-84F4-5D9A7DD5D725}" type="pres">
      <dgm:prSet presAssocID="{FCFBC6E8-3952-8446-88EA-007E6141650B}" presName="parTx" presStyleLbl="alignNode1" presStyleIdx="1" presStyleCnt="2">
        <dgm:presLayoutVars>
          <dgm:chMax val="0"/>
          <dgm:chPref val="0"/>
          <dgm:bulletEnabled val="1"/>
        </dgm:presLayoutVars>
      </dgm:prSet>
      <dgm:spPr/>
    </dgm:pt>
    <dgm:pt modelId="{F820C167-7A8F-2B4F-A03A-D328B3833A85}" type="pres">
      <dgm:prSet presAssocID="{FCFBC6E8-3952-8446-88EA-007E6141650B}" presName="desTx" presStyleLbl="alignAccFollowNode1" presStyleIdx="1" presStyleCnt="2">
        <dgm:presLayoutVars>
          <dgm:bulletEnabled val="1"/>
        </dgm:presLayoutVars>
      </dgm:prSet>
      <dgm:spPr/>
    </dgm:pt>
  </dgm:ptLst>
  <dgm:cxnLst>
    <dgm:cxn modelId="{286AF507-E3E7-7947-B7D5-366836357ADA}" srcId="{EF917AF7-FE26-004C-8270-8B52AC3DD8A4}" destId="{FCFBC6E8-3952-8446-88EA-007E6141650B}" srcOrd="1" destOrd="0" parTransId="{AE5E36FC-9779-414E-9B45-76B4E3E7BD56}" sibTransId="{569CD31F-96E8-7640-B3D6-50574F16FD8D}"/>
    <dgm:cxn modelId="{00F3BB39-D691-2F41-8176-86F8D178B4AA}" srcId="{EFBCCBFD-81E5-8444-B1E3-4CD977EAEC3C}" destId="{DE2A13B7-2ADC-7E45-BACA-610C20B7E597}" srcOrd="0" destOrd="0" parTransId="{ED0EB736-162C-F847-8F97-E838E11E07C4}" sibTransId="{6F312ADF-8227-4D44-B182-87DBA9BE5D5C}"/>
    <dgm:cxn modelId="{7D16635E-B2B0-A64F-9344-2F524569006D}" srcId="{EFBCCBFD-81E5-8444-B1E3-4CD977EAEC3C}" destId="{D6E1B296-B3BD-3F45-9E5D-54F393395753}" srcOrd="2" destOrd="0" parTransId="{6F5A6969-6F87-E24C-B550-C6BC694580E4}" sibTransId="{1DCB01C1-1F61-B045-9F76-2D1999824B1A}"/>
    <dgm:cxn modelId="{28D1C169-A994-954A-91E9-9E285E94A6BC}" srcId="{FCFBC6E8-3952-8446-88EA-007E6141650B}" destId="{030D1AF9-ED25-F443-870A-29D406CC5EA2}" srcOrd="0" destOrd="0" parTransId="{AE2EA462-F959-D141-A857-47DA06CF89D6}" sibTransId="{0D604350-3381-AD46-875D-01CEF2E48DFE}"/>
    <dgm:cxn modelId="{DC98846A-9222-2E41-84AB-FAD289F5937F}" type="presOf" srcId="{EF917AF7-FE26-004C-8270-8B52AC3DD8A4}" destId="{9DE60742-A894-9344-A5DA-D39EF7412E99}" srcOrd="0" destOrd="0" presId="urn:microsoft.com/office/officeart/2005/8/layout/hList1"/>
    <dgm:cxn modelId="{17397D6E-DE62-644B-9BA3-1DB65EB2C3CD}" type="presOf" srcId="{DE2A13B7-2ADC-7E45-BACA-610C20B7E597}" destId="{E41F2872-5EB5-894B-AC5D-E3CA76AB23C8}" srcOrd="0" destOrd="0" presId="urn:microsoft.com/office/officeart/2005/8/layout/hList1"/>
    <dgm:cxn modelId="{59F6EA53-3242-2742-876C-6E3BBACEBD96}" type="presOf" srcId="{030D1AF9-ED25-F443-870A-29D406CC5EA2}" destId="{F820C167-7A8F-2B4F-A03A-D328B3833A85}" srcOrd="0" destOrd="0" presId="urn:microsoft.com/office/officeart/2005/8/layout/hList1"/>
    <dgm:cxn modelId="{9AE7D354-BA79-DD4D-A64C-093081F36EB6}" srcId="{FCFBC6E8-3952-8446-88EA-007E6141650B}" destId="{6F5375CE-0710-894A-9321-FC3D07CD3032}" srcOrd="1" destOrd="0" parTransId="{A198C920-16B4-1649-A639-31C65B67A07C}" sibTransId="{D7B69224-B82F-7C41-9C67-7B27D48F991F}"/>
    <dgm:cxn modelId="{C2365178-1ED4-EF43-912F-9A011B303225}" type="presOf" srcId="{6F5375CE-0710-894A-9321-FC3D07CD3032}" destId="{F820C167-7A8F-2B4F-A03A-D328B3833A85}" srcOrd="0" destOrd="1" presId="urn:microsoft.com/office/officeart/2005/8/layout/hList1"/>
    <dgm:cxn modelId="{6FC1607A-510E-EA43-8E58-517B4F1F4AA8}" type="presOf" srcId="{FCFBC6E8-3952-8446-88EA-007E6141650B}" destId="{7F4EABF2-03D3-7A42-84F4-5D9A7DD5D725}" srcOrd="0" destOrd="0" presId="urn:microsoft.com/office/officeart/2005/8/layout/hList1"/>
    <dgm:cxn modelId="{1D760A93-F194-6F44-BF4C-1858F5F5809D}" srcId="{FCFBC6E8-3952-8446-88EA-007E6141650B}" destId="{57BC381A-02FE-C345-97B4-36BF4AF4425A}" srcOrd="2" destOrd="0" parTransId="{AA4DD374-6465-6A4F-8691-2595298EB2FB}" sibTransId="{C26CC234-9B7F-4B44-9006-9940DE7B74A2}"/>
    <dgm:cxn modelId="{49F9F693-176E-0A4E-9BA8-FBDD0EDFC8C5}" type="presOf" srcId="{57BC381A-02FE-C345-97B4-36BF4AF4425A}" destId="{F820C167-7A8F-2B4F-A03A-D328B3833A85}" srcOrd="0" destOrd="2" presId="urn:microsoft.com/office/officeart/2005/8/layout/hList1"/>
    <dgm:cxn modelId="{16252C96-6FFF-F945-9C1B-209467122D5D}" type="presOf" srcId="{D6E1B296-B3BD-3F45-9E5D-54F393395753}" destId="{E41F2872-5EB5-894B-AC5D-E3CA76AB23C8}" srcOrd="0" destOrd="2" presId="urn:microsoft.com/office/officeart/2005/8/layout/hList1"/>
    <dgm:cxn modelId="{0DEAAECD-01F4-E840-BC9B-C9869CCF4A25}" type="presOf" srcId="{EFBCCBFD-81E5-8444-B1E3-4CD977EAEC3C}" destId="{6F7C3487-FE3E-FA4C-AF3B-A9FD34D87B8D}" srcOrd="0" destOrd="0" presId="urn:microsoft.com/office/officeart/2005/8/layout/hList1"/>
    <dgm:cxn modelId="{31B29CD5-1353-DB4F-B27B-5C143FFCEA17}" type="presOf" srcId="{6E3B231B-ABB0-6E47-8A26-76CA34AF8C36}" destId="{E41F2872-5EB5-894B-AC5D-E3CA76AB23C8}" srcOrd="0" destOrd="1" presId="urn:microsoft.com/office/officeart/2005/8/layout/hList1"/>
    <dgm:cxn modelId="{B9BC07EB-117A-2B4E-98E1-38826F2544A0}" srcId="{EFBCCBFD-81E5-8444-B1E3-4CD977EAEC3C}" destId="{6E3B231B-ABB0-6E47-8A26-76CA34AF8C36}" srcOrd="1" destOrd="0" parTransId="{6B0EE709-4753-634D-B498-644C0557A915}" sibTransId="{AB31BF24-862E-7449-87E6-74492E415371}"/>
    <dgm:cxn modelId="{387DCDFE-4410-F84C-A458-DEB2B5034E09}" srcId="{EF917AF7-FE26-004C-8270-8B52AC3DD8A4}" destId="{EFBCCBFD-81E5-8444-B1E3-4CD977EAEC3C}" srcOrd="0" destOrd="0" parTransId="{59680AF7-C5ED-D042-87BA-8F054869D417}" sibTransId="{9AC075F8-0132-5B49-BCF3-D33AB1BCC9DA}"/>
    <dgm:cxn modelId="{2FBF4C37-35B0-FF44-B4AF-082FBB28A13D}" type="presParOf" srcId="{9DE60742-A894-9344-A5DA-D39EF7412E99}" destId="{19B43948-67B4-CD47-A9E6-0418981F838F}" srcOrd="0" destOrd="0" presId="urn:microsoft.com/office/officeart/2005/8/layout/hList1"/>
    <dgm:cxn modelId="{BBDF15D1-FD2C-524F-B2E3-95B3FFED4F56}" type="presParOf" srcId="{19B43948-67B4-CD47-A9E6-0418981F838F}" destId="{6F7C3487-FE3E-FA4C-AF3B-A9FD34D87B8D}" srcOrd="0" destOrd="0" presId="urn:microsoft.com/office/officeart/2005/8/layout/hList1"/>
    <dgm:cxn modelId="{418746E0-308C-CE4D-BE7C-DAFF79A27292}" type="presParOf" srcId="{19B43948-67B4-CD47-A9E6-0418981F838F}" destId="{E41F2872-5EB5-894B-AC5D-E3CA76AB23C8}" srcOrd="1" destOrd="0" presId="urn:microsoft.com/office/officeart/2005/8/layout/hList1"/>
    <dgm:cxn modelId="{2F93D573-C09F-9A49-80D2-A2E60865C039}" type="presParOf" srcId="{9DE60742-A894-9344-A5DA-D39EF7412E99}" destId="{382E0221-EA8D-2240-8899-CF63DCDCED40}" srcOrd="1" destOrd="0" presId="urn:microsoft.com/office/officeart/2005/8/layout/hList1"/>
    <dgm:cxn modelId="{F2BC6A42-1CE2-8B40-A6D5-653CA2943A4A}" type="presParOf" srcId="{9DE60742-A894-9344-A5DA-D39EF7412E99}" destId="{64BF90AC-ABF9-824F-9B13-3FC2543368BD}" srcOrd="2" destOrd="0" presId="urn:microsoft.com/office/officeart/2005/8/layout/hList1"/>
    <dgm:cxn modelId="{56D490D0-84E4-2C48-A67A-93A839E3BA8B}" type="presParOf" srcId="{64BF90AC-ABF9-824F-9B13-3FC2543368BD}" destId="{7F4EABF2-03D3-7A42-84F4-5D9A7DD5D725}" srcOrd="0" destOrd="0" presId="urn:microsoft.com/office/officeart/2005/8/layout/hList1"/>
    <dgm:cxn modelId="{75724543-4208-934C-A942-05EBE52FDA62}" type="presParOf" srcId="{64BF90AC-ABF9-824F-9B13-3FC2543368BD}" destId="{F820C167-7A8F-2B4F-A03A-D328B3833A8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BBEED7-0924-4C48-8EEE-2CF9D166B337}" type="doc">
      <dgm:prSet loTypeId="urn:microsoft.com/office/officeart/2005/8/layout/vList5" loCatId="" qsTypeId="urn:microsoft.com/office/officeart/2005/8/quickstyle/simple4" qsCatId="simple" csTypeId="urn:microsoft.com/office/officeart/2005/8/colors/accent2_2" csCatId="accent2" phldr="1"/>
      <dgm:spPr/>
      <dgm:t>
        <a:bodyPr/>
        <a:lstStyle/>
        <a:p>
          <a:endParaRPr lang="en-US"/>
        </a:p>
      </dgm:t>
    </dgm:pt>
    <dgm:pt modelId="{4C645165-DB7B-8241-9BB1-9F2A2339390D}">
      <dgm:prSet phldrT="[Text]"/>
      <dgm:spPr/>
      <dgm:t>
        <a:bodyPr/>
        <a:lstStyle/>
        <a:p>
          <a:r>
            <a:rPr lang="en-US" dirty="0"/>
            <a:t>Decision Tables</a:t>
          </a:r>
        </a:p>
      </dgm:t>
    </dgm:pt>
    <dgm:pt modelId="{C1CAA26B-84EE-DF4B-AB3F-75341A7B5EE5}" type="parTrans" cxnId="{23121DC8-57EE-6647-AEDB-53579275925C}">
      <dgm:prSet/>
      <dgm:spPr/>
      <dgm:t>
        <a:bodyPr/>
        <a:lstStyle/>
        <a:p>
          <a:endParaRPr lang="en-US"/>
        </a:p>
      </dgm:t>
    </dgm:pt>
    <dgm:pt modelId="{333B230C-98A9-AA4C-B6FE-59DE9E0B9325}" type="sibTrans" cxnId="{23121DC8-57EE-6647-AEDB-53579275925C}">
      <dgm:prSet/>
      <dgm:spPr/>
      <dgm:t>
        <a:bodyPr/>
        <a:lstStyle/>
        <a:p>
          <a:endParaRPr lang="en-US"/>
        </a:p>
      </dgm:t>
    </dgm:pt>
    <dgm:pt modelId="{86647082-3B8C-574A-8854-E63F9A16B5AA}">
      <dgm:prSet phldrT="[Text]"/>
      <dgm:spPr/>
      <dgm:t>
        <a:bodyPr/>
        <a:lstStyle/>
        <a:p>
          <a:r>
            <a:rPr lang="en-US" dirty="0"/>
            <a:t>Sets of conditions and actions</a:t>
          </a:r>
        </a:p>
      </dgm:t>
    </dgm:pt>
    <dgm:pt modelId="{7E6FEF5B-442C-9940-9B83-4C6F04924948}" type="parTrans" cxnId="{9E300DC4-D35C-F242-8923-758C38F3A5CA}">
      <dgm:prSet/>
      <dgm:spPr/>
      <dgm:t>
        <a:bodyPr/>
        <a:lstStyle/>
        <a:p>
          <a:endParaRPr lang="en-US"/>
        </a:p>
      </dgm:t>
    </dgm:pt>
    <dgm:pt modelId="{91C263CA-F481-C443-9ECC-7BF62D9251D8}" type="sibTrans" cxnId="{9E300DC4-D35C-F242-8923-758C38F3A5CA}">
      <dgm:prSet/>
      <dgm:spPr/>
      <dgm:t>
        <a:bodyPr/>
        <a:lstStyle/>
        <a:p>
          <a:endParaRPr lang="en-US"/>
        </a:p>
      </dgm:t>
    </dgm:pt>
    <dgm:pt modelId="{8DD35F24-BA55-DC43-825D-2F93A0B9F007}">
      <dgm:prSet phldrT="[Text]"/>
      <dgm:spPr/>
      <dgm:t>
        <a:bodyPr/>
        <a:lstStyle/>
        <a:p>
          <a:r>
            <a:rPr lang="en-US" dirty="0"/>
            <a:t>Finite State Machines</a:t>
          </a:r>
        </a:p>
      </dgm:t>
    </dgm:pt>
    <dgm:pt modelId="{F975EF67-9F28-5A46-B88E-857AAA18FF9C}" type="parTrans" cxnId="{DC012396-6B0D-894B-8439-456FB6ACC4B3}">
      <dgm:prSet/>
      <dgm:spPr/>
      <dgm:t>
        <a:bodyPr/>
        <a:lstStyle/>
        <a:p>
          <a:endParaRPr lang="en-US"/>
        </a:p>
      </dgm:t>
    </dgm:pt>
    <dgm:pt modelId="{B52ABFBB-DB0B-C745-A1C5-5CA0EA5E85AF}" type="sibTrans" cxnId="{DC012396-6B0D-894B-8439-456FB6ACC4B3}">
      <dgm:prSet/>
      <dgm:spPr/>
      <dgm:t>
        <a:bodyPr/>
        <a:lstStyle/>
        <a:p>
          <a:endParaRPr lang="en-US"/>
        </a:p>
      </dgm:t>
    </dgm:pt>
    <dgm:pt modelId="{91531013-742D-5D46-976B-F3874B3BDD40}">
      <dgm:prSet phldrT="[Text]"/>
      <dgm:spPr/>
      <dgm:t>
        <a:bodyPr/>
        <a:lstStyle/>
        <a:p>
          <a:r>
            <a:rPr lang="en-US" dirty="0"/>
            <a:t>States and transitions</a:t>
          </a:r>
        </a:p>
      </dgm:t>
    </dgm:pt>
    <dgm:pt modelId="{6B83908D-4A79-9447-B812-35002C6A75D1}" type="parTrans" cxnId="{59E2C9C1-C3C0-9649-A494-71E2A670F649}">
      <dgm:prSet/>
      <dgm:spPr/>
      <dgm:t>
        <a:bodyPr/>
        <a:lstStyle/>
        <a:p>
          <a:endParaRPr lang="en-US"/>
        </a:p>
      </dgm:t>
    </dgm:pt>
    <dgm:pt modelId="{F66B6BFD-2F8F-F943-B334-4CF00FDF9D3A}" type="sibTrans" cxnId="{59E2C9C1-C3C0-9649-A494-71E2A670F649}">
      <dgm:prSet/>
      <dgm:spPr/>
      <dgm:t>
        <a:bodyPr/>
        <a:lstStyle/>
        <a:p>
          <a:endParaRPr lang="en-US"/>
        </a:p>
      </dgm:t>
    </dgm:pt>
    <dgm:pt modelId="{3C1B2E53-390B-E046-9749-E8F0D3C6AA09}">
      <dgm:prSet phldrT="[Text]"/>
      <dgm:spPr/>
      <dgm:t>
        <a:bodyPr/>
        <a:lstStyle/>
        <a:p>
          <a:r>
            <a:rPr lang="en-US" dirty="0"/>
            <a:t>Optional actions</a:t>
          </a:r>
        </a:p>
      </dgm:t>
    </dgm:pt>
    <dgm:pt modelId="{4C8FC6C8-1625-F347-A6A2-A3F780837315}" type="parTrans" cxnId="{EAA1E9B4-5F24-DC43-96BD-C51C970AD647}">
      <dgm:prSet/>
      <dgm:spPr/>
      <dgm:t>
        <a:bodyPr/>
        <a:lstStyle/>
        <a:p>
          <a:endParaRPr lang="en-US"/>
        </a:p>
      </dgm:t>
    </dgm:pt>
    <dgm:pt modelId="{869430DB-DC3A-C548-831F-6119E6BBDBC3}" type="sibTrans" cxnId="{EAA1E9B4-5F24-DC43-96BD-C51C970AD647}">
      <dgm:prSet/>
      <dgm:spPr/>
      <dgm:t>
        <a:bodyPr/>
        <a:lstStyle/>
        <a:p>
          <a:endParaRPr lang="en-US"/>
        </a:p>
      </dgm:t>
    </dgm:pt>
    <dgm:pt modelId="{1C1BCE69-C02F-8343-9148-F5F22E347502}">
      <dgm:prSet phldrT="[Text]"/>
      <dgm:spPr/>
      <dgm:t>
        <a:bodyPr/>
        <a:lstStyle/>
        <a:p>
          <a:r>
            <a:rPr lang="en-US" dirty="0"/>
            <a:t>Markov Chains</a:t>
          </a:r>
        </a:p>
      </dgm:t>
    </dgm:pt>
    <dgm:pt modelId="{839C8BCA-7CE3-2447-AD5A-215542C988BF}" type="parTrans" cxnId="{BD9D6950-B450-564D-8D74-07F8413AA92E}">
      <dgm:prSet/>
      <dgm:spPr/>
      <dgm:t>
        <a:bodyPr/>
        <a:lstStyle/>
        <a:p>
          <a:endParaRPr lang="en-US"/>
        </a:p>
      </dgm:t>
    </dgm:pt>
    <dgm:pt modelId="{8A37A038-3D9D-7140-8BD5-4DE2AAB9B33D}" type="sibTrans" cxnId="{BD9D6950-B450-564D-8D74-07F8413AA92E}">
      <dgm:prSet/>
      <dgm:spPr/>
      <dgm:t>
        <a:bodyPr/>
        <a:lstStyle/>
        <a:p>
          <a:endParaRPr lang="en-US"/>
        </a:p>
      </dgm:t>
    </dgm:pt>
    <dgm:pt modelId="{A1920A39-1FDA-C84F-B22C-246C1F9F3E8D}">
      <dgm:prSet phldrT="[Text]"/>
      <dgm:spPr/>
      <dgm:t>
        <a:bodyPr/>
        <a:lstStyle/>
        <a:p>
          <a:r>
            <a:rPr lang="en-US" dirty="0"/>
            <a:t>States, transitions, and the probability of changing state</a:t>
          </a:r>
        </a:p>
      </dgm:t>
    </dgm:pt>
    <dgm:pt modelId="{0C9ED169-94C2-D94C-B84C-2DE0502112DD}" type="parTrans" cxnId="{1DC5A739-E8C9-1D49-8494-8AC6FCBC50C0}">
      <dgm:prSet/>
      <dgm:spPr/>
      <dgm:t>
        <a:bodyPr/>
        <a:lstStyle/>
        <a:p>
          <a:endParaRPr lang="en-US"/>
        </a:p>
      </dgm:t>
    </dgm:pt>
    <dgm:pt modelId="{CDD38C4D-CF3B-EF44-A761-381965DC6BF6}" type="sibTrans" cxnId="{1DC5A739-E8C9-1D49-8494-8AC6FCBC50C0}">
      <dgm:prSet/>
      <dgm:spPr/>
      <dgm:t>
        <a:bodyPr/>
        <a:lstStyle/>
        <a:p>
          <a:endParaRPr lang="en-US"/>
        </a:p>
      </dgm:t>
    </dgm:pt>
    <dgm:pt modelId="{A0863C23-C78D-E44F-A447-AD34BA60D86A}">
      <dgm:prSet phldrT="[Text]"/>
      <dgm:spPr/>
      <dgm:t>
        <a:bodyPr/>
        <a:lstStyle/>
        <a:p>
          <a:r>
            <a:rPr lang="en-US" dirty="0"/>
            <a:t>State Charts</a:t>
          </a:r>
        </a:p>
      </dgm:t>
    </dgm:pt>
    <dgm:pt modelId="{309F8719-61B5-994C-9F50-28E8F3B69553}" type="parTrans" cxnId="{461D49CC-C865-184C-8464-1FE0EA12224D}">
      <dgm:prSet/>
      <dgm:spPr/>
      <dgm:t>
        <a:bodyPr/>
        <a:lstStyle/>
        <a:p>
          <a:endParaRPr lang="en-US"/>
        </a:p>
      </dgm:t>
    </dgm:pt>
    <dgm:pt modelId="{FD68BF00-D8D2-EA41-8C56-7F6FEF52E97A}" type="sibTrans" cxnId="{461D49CC-C865-184C-8464-1FE0EA12224D}">
      <dgm:prSet/>
      <dgm:spPr/>
      <dgm:t>
        <a:bodyPr/>
        <a:lstStyle/>
        <a:p>
          <a:endParaRPr lang="en-US"/>
        </a:p>
      </dgm:t>
    </dgm:pt>
    <dgm:pt modelId="{892A894D-D158-D041-A748-AC18C99AF1F5}">
      <dgm:prSet phldrT="[Text]"/>
      <dgm:spPr/>
      <dgm:t>
        <a:bodyPr/>
        <a:lstStyle/>
        <a:p>
          <a:r>
            <a:rPr lang="en-US" dirty="0"/>
            <a:t>UML diagrams with states and events that cause state changes</a:t>
          </a:r>
        </a:p>
      </dgm:t>
    </dgm:pt>
    <dgm:pt modelId="{2A61ACFA-ECDF-B947-8626-25F486D58C94}" type="parTrans" cxnId="{D0CBF315-9277-D842-8049-C481226DF533}">
      <dgm:prSet/>
      <dgm:spPr/>
      <dgm:t>
        <a:bodyPr/>
        <a:lstStyle/>
        <a:p>
          <a:endParaRPr lang="en-US"/>
        </a:p>
      </dgm:t>
    </dgm:pt>
    <dgm:pt modelId="{5D37F8F3-C30C-8E45-95A2-857A0ECD6C67}" type="sibTrans" cxnId="{D0CBF315-9277-D842-8049-C481226DF533}">
      <dgm:prSet/>
      <dgm:spPr/>
      <dgm:t>
        <a:bodyPr/>
        <a:lstStyle/>
        <a:p>
          <a:endParaRPr lang="en-US"/>
        </a:p>
      </dgm:t>
    </dgm:pt>
    <dgm:pt modelId="{B913F072-33A7-B745-91D7-BA21A4A6C28F}">
      <dgm:prSet phldrT="[Text]"/>
      <dgm:spPr/>
      <dgm:t>
        <a:bodyPr/>
        <a:lstStyle/>
        <a:p>
          <a:r>
            <a:rPr lang="en-US" dirty="0"/>
            <a:t>Grammars</a:t>
          </a:r>
        </a:p>
      </dgm:t>
    </dgm:pt>
    <dgm:pt modelId="{153B90F6-9A5B-9148-AEFE-2F7439E7AEE1}" type="parTrans" cxnId="{AF4F64DA-9E3A-DA42-B3A8-75803CFDC9A0}">
      <dgm:prSet/>
      <dgm:spPr/>
      <dgm:t>
        <a:bodyPr/>
        <a:lstStyle/>
        <a:p>
          <a:endParaRPr lang="en-US"/>
        </a:p>
      </dgm:t>
    </dgm:pt>
    <dgm:pt modelId="{DC099504-0CF9-8A49-A125-529B0E54BFAE}" type="sibTrans" cxnId="{AF4F64DA-9E3A-DA42-B3A8-75803CFDC9A0}">
      <dgm:prSet/>
      <dgm:spPr/>
      <dgm:t>
        <a:bodyPr/>
        <a:lstStyle/>
        <a:p>
          <a:endParaRPr lang="en-US"/>
        </a:p>
      </dgm:t>
    </dgm:pt>
    <dgm:pt modelId="{5594EBFD-F207-EC44-BC86-A40FA7D7BF7B}">
      <dgm:prSet phldrT="[Text]"/>
      <dgm:spPr/>
      <dgm:t>
        <a:bodyPr/>
        <a:lstStyle/>
        <a:p>
          <a:r>
            <a:rPr lang="en-US" dirty="0"/>
            <a:t>Describes valid inputs</a:t>
          </a:r>
        </a:p>
      </dgm:t>
    </dgm:pt>
    <dgm:pt modelId="{A261DBB7-62DC-074C-85CD-FBC9A48D1E82}" type="parTrans" cxnId="{4BAB7790-7D51-054D-A606-24499BE83BCB}">
      <dgm:prSet/>
      <dgm:spPr/>
      <dgm:t>
        <a:bodyPr/>
        <a:lstStyle/>
        <a:p>
          <a:endParaRPr lang="en-US"/>
        </a:p>
      </dgm:t>
    </dgm:pt>
    <dgm:pt modelId="{ECBA2D3C-7AC9-3545-A8A1-F6478C21A3A1}" type="sibTrans" cxnId="{4BAB7790-7D51-054D-A606-24499BE83BCB}">
      <dgm:prSet/>
      <dgm:spPr/>
      <dgm:t>
        <a:bodyPr/>
        <a:lstStyle/>
        <a:p>
          <a:endParaRPr lang="en-US"/>
        </a:p>
      </dgm:t>
    </dgm:pt>
    <dgm:pt modelId="{E5E62B95-2FA7-B948-B723-AE3381ED36F5}">
      <dgm:prSet phldrT="[Text]"/>
      <dgm:spPr/>
      <dgm:t>
        <a:bodyPr/>
        <a:lstStyle/>
        <a:p>
          <a:r>
            <a:rPr lang="en-US" dirty="0"/>
            <a:t>Rules </a:t>
          </a:r>
        </a:p>
      </dgm:t>
    </dgm:pt>
    <dgm:pt modelId="{9D45DE17-8107-2440-8B4C-DB317F48D741}" type="parTrans" cxnId="{A457F37B-0954-0E4E-998A-719D55ADFE67}">
      <dgm:prSet/>
      <dgm:spPr/>
      <dgm:t>
        <a:bodyPr/>
        <a:lstStyle/>
        <a:p>
          <a:endParaRPr lang="en-US"/>
        </a:p>
      </dgm:t>
    </dgm:pt>
    <dgm:pt modelId="{F20D2368-1DC9-594C-8A53-6ED49B4DA15C}" type="sibTrans" cxnId="{A457F37B-0954-0E4E-998A-719D55ADFE67}">
      <dgm:prSet/>
      <dgm:spPr/>
      <dgm:t>
        <a:bodyPr/>
        <a:lstStyle/>
        <a:p>
          <a:endParaRPr lang="en-US"/>
        </a:p>
      </dgm:t>
    </dgm:pt>
    <dgm:pt modelId="{871041A8-BC2A-5648-AA5D-F0967EC07328}" type="pres">
      <dgm:prSet presAssocID="{22BBEED7-0924-4C48-8EEE-2CF9D166B337}" presName="Name0" presStyleCnt="0">
        <dgm:presLayoutVars>
          <dgm:dir/>
          <dgm:animLvl val="lvl"/>
          <dgm:resizeHandles val="exact"/>
        </dgm:presLayoutVars>
      </dgm:prSet>
      <dgm:spPr/>
    </dgm:pt>
    <dgm:pt modelId="{3A7B8A65-0D7B-DC45-B61B-FD8510D57806}" type="pres">
      <dgm:prSet presAssocID="{4C645165-DB7B-8241-9BB1-9F2A2339390D}" presName="linNode" presStyleCnt="0"/>
      <dgm:spPr/>
    </dgm:pt>
    <dgm:pt modelId="{FB1B5645-8737-884C-BBF5-0B2546D0B3A0}" type="pres">
      <dgm:prSet presAssocID="{4C645165-DB7B-8241-9BB1-9F2A2339390D}" presName="parentText" presStyleLbl="node1" presStyleIdx="0" presStyleCnt="5">
        <dgm:presLayoutVars>
          <dgm:chMax val="1"/>
          <dgm:bulletEnabled val="1"/>
        </dgm:presLayoutVars>
      </dgm:prSet>
      <dgm:spPr/>
    </dgm:pt>
    <dgm:pt modelId="{66CA4493-85FE-6247-B42D-5DB15EE226D1}" type="pres">
      <dgm:prSet presAssocID="{4C645165-DB7B-8241-9BB1-9F2A2339390D}" presName="descendantText" presStyleLbl="alignAccFollowNode1" presStyleIdx="0" presStyleCnt="5">
        <dgm:presLayoutVars>
          <dgm:bulletEnabled val="1"/>
        </dgm:presLayoutVars>
      </dgm:prSet>
      <dgm:spPr/>
    </dgm:pt>
    <dgm:pt modelId="{3C046318-CB3A-7142-AEE3-440B5FBBEA5C}" type="pres">
      <dgm:prSet presAssocID="{333B230C-98A9-AA4C-B6FE-59DE9E0B9325}" presName="sp" presStyleCnt="0"/>
      <dgm:spPr/>
    </dgm:pt>
    <dgm:pt modelId="{AD8223B2-8502-E345-B253-FA460D5A98CB}" type="pres">
      <dgm:prSet presAssocID="{8DD35F24-BA55-DC43-825D-2F93A0B9F007}" presName="linNode" presStyleCnt="0"/>
      <dgm:spPr/>
    </dgm:pt>
    <dgm:pt modelId="{BE83BCEA-40C1-0D4F-B7A6-D60D4320BF86}" type="pres">
      <dgm:prSet presAssocID="{8DD35F24-BA55-DC43-825D-2F93A0B9F007}" presName="parentText" presStyleLbl="node1" presStyleIdx="1" presStyleCnt="5">
        <dgm:presLayoutVars>
          <dgm:chMax val="1"/>
          <dgm:bulletEnabled val="1"/>
        </dgm:presLayoutVars>
      </dgm:prSet>
      <dgm:spPr/>
    </dgm:pt>
    <dgm:pt modelId="{2A698EA4-EA09-884C-AD28-9CB2DC5320D0}" type="pres">
      <dgm:prSet presAssocID="{8DD35F24-BA55-DC43-825D-2F93A0B9F007}" presName="descendantText" presStyleLbl="alignAccFollowNode1" presStyleIdx="1" presStyleCnt="5">
        <dgm:presLayoutVars>
          <dgm:bulletEnabled val="1"/>
        </dgm:presLayoutVars>
      </dgm:prSet>
      <dgm:spPr/>
    </dgm:pt>
    <dgm:pt modelId="{D1203DC3-8DE8-C946-A6F7-EB3E84E65153}" type="pres">
      <dgm:prSet presAssocID="{B52ABFBB-DB0B-C745-A1C5-5CA0EA5E85AF}" presName="sp" presStyleCnt="0"/>
      <dgm:spPr/>
    </dgm:pt>
    <dgm:pt modelId="{5E9C94C0-5A7C-294D-BAEB-60292603B29F}" type="pres">
      <dgm:prSet presAssocID="{1C1BCE69-C02F-8343-9148-F5F22E347502}" presName="linNode" presStyleCnt="0"/>
      <dgm:spPr/>
    </dgm:pt>
    <dgm:pt modelId="{D870BDCD-E7C4-E248-8FF4-36BCB22389A1}" type="pres">
      <dgm:prSet presAssocID="{1C1BCE69-C02F-8343-9148-F5F22E347502}" presName="parentText" presStyleLbl="node1" presStyleIdx="2" presStyleCnt="5">
        <dgm:presLayoutVars>
          <dgm:chMax val="1"/>
          <dgm:bulletEnabled val="1"/>
        </dgm:presLayoutVars>
      </dgm:prSet>
      <dgm:spPr/>
    </dgm:pt>
    <dgm:pt modelId="{3910D639-50D6-BC45-96B6-3C2ACE39EF54}" type="pres">
      <dgm:prSet presAssocID="{1C1BCE69-C02F-8343-9148-F5F22E347502}" presName="descendantText" presStyleLbl="alignAccFollowNode1" presStyleIdx="2" presStyleCnt="5">
        <dgm:presLayoutVars>
          <dgm:bulletEnabled val="1"/>
        </dgm:presLayoutVars>
      </dgm:prSet>
      <dgm:spPr/>
    </dgm:pt>
    <dgm:pt modelId="{F6182402-808D-1D47-9652-50B9A33C9AE5}" type="pres">
      <dgm:prSet presAssocID="{8A37A038-3D9D-7140-8BD5-4DE2AAB9B33D}" presName="sp" presStyleCnt="0"/>
      <dgm:spPr/>
    </dgm:pt>
    <dgm:pt modelId="{8D9A693C-58D2-5E4D-AD67-D096C00FB523}" type="pres">
      <dgm:prSet presAssocID="{A0863C23-C78D-E44F-A447-AD34BA60D86A}" presName="linNode" presStyleCnt="0"/>
      <dgm:spPr/>
    </dgm:pt>
    <dgm:pt modelId="{A80FB677-9A99-D448-B0AB-7AE8FAFEB5DC}" type="pres">
      <dgm:prSet presAssocID="{A0863C23-C78D-E44F-A447-AD34BA60D86A}" presName="parentText" presStyleLbl="node1" presStyleIdx="3" presStyleCnt="5">
        <dgm:presLayoutVars>
          <dgm:chMax val="1"/>
          <dgm:bulletEnabled val="1"/>
        </dgm:presLayoutVars>
      </dgm:prSet>
      <dgm:spPr/>
    </dgm:pt>
    <dgm:pt modelId="{321CF147-6C8F-724E-A00F-40591AD4492D}" type="pres">
      <dgm:prSet presAssocID="{A0863C23-C78D-E44F-A447-AD34BA60D86A}" presName="descendantText" presStyleLbl="alignAccFollowNode1" presStyleIdx="3" presStyleCnt="5">
        <dgm:presLayoutVars>
          <dgm:bulletEnabled val="1"/>
        </dgm:presLayoutVars>
      </dgm:prSet>
      <dgm:spPr/>
    </dgm:pt>
    <dgm:pt modelId="{13CC50E1-D0DF-BD40-BC32-1F7D641ECA16}" type="pres">
      <dgm:prSet presAssocID="{FD68BF00-D8D2-EA41-8C56-7F6FEF52E97A}" presName="sp" presStyleCnt="0"/>
      <dgm:spPr/>
    </dgm:pt>
    <dgm:pt modelId="{5F25628D-9951-0E4D-8107-A191292D02E5}" type="pres">
      <dgm:prSet presAssocID="{B913F072-33A7-B745-91D7-BA21A4A6C28F}" presName="linNode" presStyleCnt="0"/>
      <dgm:spPr/>
    </dgm:pt>
    <dgm:pt modelId="{642199E4-896F-3D40-882C-451A128A2C7D}" type="pres">
      <dgm:prSet presAssocID="{B913F072-33A7-B745-91D7-BA21A4A6C28F}" presName="parentText" presStyleLbl="node1" presStyleIdx="4" presStyleCnt="5">
        <dgm:presLayoutVars>
          <dgm:chMax val="1"/>
          <dgm:bulletEnabled val="1"/>
        </dgm:presLayoutVars>
      </dgm:prSet>
      <dgm:spPr/>
    </dgm:pt>
    <dgm:pt modelId="{CDD585B9-E570-1941-AA18-8DA429982F3F}" type="pres">
      <dgm:prSet presAssocID="{B913F072-33A7-B745-91D7-BA21A4A6C28F}" presName="descendantText" presStyleLbl="alignAccFollowNode1" presStyleIdx="4" presStyleCnt="5">
        <dgm:presLayoutVars>
          <dgm:bulletEnabled val="1"/>
        </dgm:presLayoutVars>
      </dgm:prSet>
      <dgm:spPr/>
    </dgm:pt>
  </dgm:ptLst>
  <dgm:cxnLst>
    <dgm:cxn modelId="{A0FDC315-5B08-D54F-9556-ADC750614E83}" type="presOf" srcId="{5594EBFD-F207-EC44-BC86-A40FA7D7BF7B}" destId="{CDD585B9-E570-1941-AA18-8DA429982F3F}" srcOrd="0" destOrd="0" presId="urn:microsoft.com/office/officeart/2005/8/layout/vList5"/>
    <dgm:cxn modelId="{D0CBF315-9277-D842-8049-C481226DF533}" srcId="{A0863C23-C78D-E44F-A447-AD34BA60D86A}" destId="{892A894D-D158-D041-A748-AC18C99AF1F5}" srcOrd="0" destOrd="0" parTransId="{2A61ACFA-ECDF-B947-8626-25F486D58C94}" sibTransId="{5D37F8F3-C30C-8E45-95A2-857A0ECD6C67}"/>
    <dgm:cxn modelId="{1DC5A739-E8C9-1D49-8494-8AC6FCBC50C0}" srcId="{1C1BCE69-C02F-8343-9148-F5F22E347502}" destId="{A1920A39-1FDA-C84F-B22C-246C1F9F3E8D}" srcOrd="0" destOrd="0" parTransId="{0C9ED169-94C2-D94C-B84C-2DE0502112DD}" sibTransId="{CDD38C4D-CF3B-EF44-A761-381965DC6BF6}"/>
    <dgm:cxn modelId="{467FE464-8E6F-5E45-8CC9-5C4ECB4F5BD3}" type="presOf" srcId="{86647082-3B8C-574A-8854-E63F9A16B5AA}" destId="{66CA4493-85FE-6247-B42D-5DB15EE226D1}" srcOrd="0" destOrd="0" presId="urn:microsoft.com/office/officeart/2005/8/layout/vList5"/>
    <dgm:cxn modelId="{1E0C8F68-7158-4C40-A772-597679A81A61}" type="presOf" srcId="{1C1BCE69-C02F-8343-9148-F5F22E347502}" destId="{D870BDCD-E7C4-E248-8FF4-36BCB22389A1}" srcOrd="0" destOrd="0" presId="urn:microsoft.com/office/officeart/2005/8/layout/vList5"/>
    <dgm:cxn modelId="{BD9D6950-B450-564D-8D74-07F8413AA92E}" srcId="{22BBEED7-0924-4C48-8EEE-2CF9D166B337}" destId="{1C1BCE69-C02F-8343-9148-F5F22E347502}" srcOrd="2" destOrd="0" parTransId="{839C8BCA-7CE3-2447-AD5A-215542C988BF}" sibTransId="{8A37A038-3D9D-7140-8BD5-4DE2AAB9B33D}"/>
    <dgm:cxn modelId="{A457F37B-0954-0E4E-998A-719D55ADFE67}" srcId="{4C645165-DB7B-8241-9BB1-9F2A2339390D}" destId="{E5E62B95-2FA7-B948-B723-AE3381ED36F5}" srcOrd="1" destOrd="0" parTransId="{9D45DE17-8107-2440-8B4C-DB317F48D741}" sibTransId="{F20D2368-1DC9-594C-8A53-6ED49B4DA15C}"/>
    <dgm:cxn modelId="{4BAB7790-7D51-054D-A606-24499BE83BCB}" srcId="{B913F072-33A7-B745-91D7-BA21A4A6C28F}" destId="{5594EBFD-F207-EC44-BC86-A40FA7D7BF7B}" srcOrd="0" destOrd="0" parTransId="{A261DBB7-62DC-074C-85CD-FBC9A48D1E82}" sibTransId="{ECBA2D3C-7AC9-3545-A8A1-F6478C21A3A1}"/>
    <dgm:cxn modelId="{DC012396-6B0D-894B-8439-456FB6ACC4B3}" srcId="{22BBEED7-0924-4C48-8EEE-2CF9D166B337}" destId="{8DD35F24-BA55-DC43-825D-2F93A0B9F007}" srcOrd="1" destOrd="0" parTransId="{F975EF67-9F28-5A46-B88E-857AAA18FF9C}" sibTransId="{B52ABFBB-DB0B-C745-A1C5-5CA0EA5E85AF}"/>
    <dgm:cxn modelId="{A6DC2A9C-D161-1049-8787-4A12A9468BF3}" type="presOf" srcId="{3C1B2E53-390B-E046-9749-E8F0D3C6AA09}" destId="{2A698EA4-EA09-884C-AD28-9CB2DC5320D0}" srcOrd="0" destOrd="1" presId="urn:microsoft.com/office/officeart/2005/8/layout/vList5"/>
    <dgm:cxn modelId="{FB6D129D-508B-0B47-81FF-48B9157056CC}" type="presOf" srcId="{B913F072-33A7-B745-91D7-BA21A4A6C28F}" destId="{642199E4-896F-3D40-882C-451A128A2C7D}" srcOrd="0" destOrd="0" presId="urn:microsoft.com/office/officeart/2005/8/layout/vList5"/>
    <dgm:cxn modelId="{8DD2D4A8-C3B7-1F43-B2C9-033D0DD4AFAE}" type="presOf" srcId="{E5E62B95-2FA7-B948-B723-AE3381ED36F5}" destId="{66CA4493-85FE-6247-B42D-5DB15EE226D1}" srcOrd="0" destOrd="1" presId="urn:microsoft.com/office/officeart/2005/8/layout/vList5"/>
    <dgm:cxn modelId="{4B7ECCAD-B8CD-6A43-8EE4-2626F7CE9160}" type="presOf" srcId="{4C645165-DB7B-8241-9BB1-9F2A2339390D}" destId="{FB1B5645-8737-884C-BBF5-0B2546D0B3A0}" srcOrd="0" destOrd="0" presId="urn:microsoft.com/office/officeart/2005/8/layout/vList5"/>
    <dgm:cxn modelId="{E4B3BDB2-F614-154B-969B-08A9ECCDAE51}" type="presOf" srcId="{892A894D-D158-D041-A748-AC18C99AF1F5}" destId="{321CF147-6C8F-724E-A00F-40591AD4492D}" srcOrd="0" destOrd="0" presId="urn:microsoft.com/office/officeart/2005/8/layout/vList5"/>
    <dgm:cxn modelId="{EAA1E9B4-5F24-DC43-96BD-C51C970AD647}" srcId="{8DD35F24-BA55-DC43-825D-2F93A0B9F007}" destId="{3C1B2E53-390B-E046-9749-E8F0D3C6AA09}" srcOrd="1" destOrd="0" parTransId="{4C8FC6C8-1625-F347-A6A2-A3F780837315}" sibTransId="{869430DB-DC3A-C548-831F-6119E6BBDBC3}"/>
    <dgm:cxn modelId="{CE31B0B5-409E-1444-85EC-D725878354B8}" type="presOf" srcId="{22BBEED7-0924-4C48-8EEE-2CF9D166B337}" destId="{871041A8-BC2A-5648-AA5D-F0967EC07328}" srcOrd="0" destOrd="0" presId="urn:microsoft.com/office/officeart/2005/8/layout/vList5"/>
    <dgm:cxn modelId="{59E2C9C1-C3C0-9649-A494-71E2A670F649}" srcId="{8DD35F24-BA55-DC43-825D-2F93A0B9F007}" destId="{91531013-742D-5D46-976B-F3874B3BDD40}" srcOrd="0" destOrd="0" parTransId="{6B83908D-4A79-9447-B812-35002C6A75D1}" sibTransId="{F66B6BFD-2F8F-F943-B334-4CF00FDF9D3A}"/>
    <dgm:cxn modelId="{9E300DC4-D35C-F242-8923-758C38F3A5CA}" srcId="{4C645165-DB7B-8241-9BB1-9F2A2339390D}" destId="{86647082-3B8C-574A-8854-E63F9A16B5AA}" srcOrd="0" destOrd="0" parTransId="{7E6FEF5B-442C-9940-9B83-4C6F04924948}" sibTransId="{91C263CA-F481-C443-9ECC-7BF62D9251D8}"/>
    <dgm:cxn modelId="{23121DC8-57EE-6647-AEDB-53579275925C}" srcId="{22BBEED7-0924-4C48-8EEE-2CF9D166B337}" destId="{4C645165-DB7B-8241-9BB1-9F2A2339390D}" srcOrd="0" destOrd="0" parTransId="{C1CAA26B-84EE-DF4B-AB3F-75341A7B5EE5}" sibTransId="{333B230C-98A9-AA4C-B6FE-59DE9E0B9325}"/>
    <dgm:cxn modelId="{461D49CC-C865-184C-8464-1FE0EA12224D}" srcId="{22BBEED7-0924-4C48-8EEE-2CF9D166B337}" destId="{A0863C23-C78D-E44F-A447-AD34BA60D86A}" srcOrd="3" destOrd="0" parTransId="{309F8719-61B5-994C-9F50-28E8F3B69553}" sibTransId="{FD68BF00-D8D2-EA41-8C56-7F6FEF52E97A}"/>
    <dgm:cxn modelId="{0BB96FD8-CC47-704A-BDB1-C974D24BC798}" type="presOf" srcId="{A0863C23-C78D-E44F-A447-AD34BA60D86A}" destId="{A80FB677-9A99-D448-B0AB-7AE8FAFEB5DC}" srcOrd="0" destOrd="0" presId="urn:microsoft.com/office/officeart/2005/8/layout/vList5"/>
    <dgm:cxn modelId="{AF4F64DA-9E3A-DA42-B3A8-75803CFDC9A0}" srcId="{22BBEED7-0924-4C48-8EEE-2CF9D166B337}" destId="{B913F072-33A7-B745-91D7-BA21A4A6C28F}" srcOrd="4" destOrd="0" parTransId="{153B90F6-9A5B-9148-AEFE-2F7439E7AEE1}" sibTransId="{DC099504-0CF9-8A49-A125-529B0E54BFAE}"/>
    <dgm:cxn modelId="{94E2E3DE-22C9-A244-AB9C-1BA89F566A65}" type="presOf" srcId="{A1920A39-1FDA-C84F-B22C-246C1F9F3E8D}" destId="{3910D639-50D6-BC45-96B6-3C2ACE39EF54}" srcOrd="0" destOrd="0" presId="urn:microsoft.com/office/officeart/2005/8/layout/vList5"/>
    <dgm:cxn modelId="{EDA7AFE4-9CC0-5C48-8801-B3ABCDFE2BA6}" type="presOf" srcId="{91531013-742D-5D46-976B-F3874B3BDD40}" destId="{2A698EA4-EA09-884C-AD28-9CB2DC5320D0}" srcOrd="0" destOrd="0" presId="urn:microsoft.com/office/officeart/2005/8/layout/vList5"/>
    <dgm:cxn modelId="{116C2BEC-3B54-E848-9276-55F62E561AE3}" type="presOf" srcId="{8DD35F24-BA55-DC43-825D-2F93A0B9F007}" destId="{BE83BCEA-40C1-0D4F-B7A6-D60D4320BF86}" srcOrd="0" destOrd="0" presId="urn:microsoft.com/office/officeart/2005/8/layout/vList5"/>
    <dgm:cxn modelId="{AB55FA4F-2D19-3C48-A536-3AC6C9BF7E24}" type="presParOf" srcId="{871041A8-BC2A-5648-AA5D-F0967EC07328}" destId="{3A7B8A65-0D7B-DC45-B61B-FD8510D57806}" srcOrd="0" destOrd="0" presId="urn:microsoft.com/office/officeart/2005/8/layout/vList5"/>
    <dgm:cxn modelId="{F839AD8E-D869-6543-8B88-FF98D42C1222}" type="presParOf" srcId="{3A7B8A65-0D7B-DC45-B61B-FD8510D57806}" destId="{FB1B5645-8737-884C-BBF5-0B2546D0B3A0}" srcOrd="0" destOrd="0" presId="urn:microsoft.com/office/officeart/2005/8/layout/vList5"/>
    <dgm:cxn modelId="{1D163B48-E17D-5249-9D63-E3E18917C0EB}" type="presParOf" srcId="{3A7B8A65-0D7B-DC45-B61B-FD8510D57806}" destId="{66CA4493-85FE-6247-B42D-5DB15EE226D1}" srcOrd="1" destOrd="0" presId="urn:microsoft.com/office/officeart/2005/8/layout/vList5"/>
    <dgm:cxn modelId="{4034F179-196D-BB4D-B506-BB3DA073FD45}" type="presParOf" srcId="{871041A8-BC2A-5648-AA5D-F0967EC07328}" destId="{3C046318-CB3A-7142-AEE3-440B5FBBEA5C}" srcOrd="1" destOrd="0" presId="urn:microsoft.com/office/officeart/2005/8/layout/vList5"/>
    <dgm:cxn modelId="{7DD66C5F-3509-C34E-BA6A-1C2B661099ED}" type="presParOf" srcId="{871041A8-BC2A-5648-AA5D-F0967EC07328}" destId="{AD8223B2-8502-E345-B253-FA460D5A98CB}" srcOrd="2" destOrd="0" presId="urn:microsoft.com/office/officeart/2005/8/layout/vList5"/>
    <dgm:cxn modelId="{84B52812-F292-3C4D-8008-A82AF9151FF3}" type="presParOf" srcId="{AD8223B2-8502-E345-B253-FA460D5A98CB}" destId="{BE83BCEA-40C1-0D4F-B7A6-D60D4320BF86}" srcOrd="0" destOrd="0" presId="urn:microsoft.com/office/officeart/2005/8/layout/vList5"/>
    <dgm:cxn modelId="{D61A27E5-DC6E-D14C-B76F-6F569081F96E}" type="presParOf" srcId="{AD8223B2-8502-E345-B253-FA460D5A98CB}" destId="{2A698EA4-EA09-884C-AD28-9CB2DC5320D0}" srcOrd="1" destOrd="0" presId="urn:microsoft.com/office/officeart/2005/8/layout/vList5"/>
    <dgm:cxn modelId="{D2F6946B-2D19-2745-BA8B-FBEE5B0EAF54}" type="presParOf" srcId="{871041A8-BC2A-5648-AA5D-F0967EC07328}" destId="{D1203DC3-8DE8-C946-A6F7-EB3E84E65153}" srcOrd="3" destOrd="0" presId="urn:microsoft.com/office/officeart/2005/8/layout/vList5"/>
    <dgm:cxn modelId="{E2150C58-F820-1B41-AD89-26F6A5DCE2D2}" type="presParOf" srcId="{871041A8-BC2A-5648-AA5D-F0967EC07328}" destId="{5E9C94C0-5A7C-294D-BAEB-60292603B29F}" srcOrd="4" destOrd="0" presId="urn:microsoft.com/office/officeart/2005/8/layout/vList5"/>
    <dgm:cxn modelId="{A8088B18-DF8F-F843-BA4F-D7441790387B}" type="presParOf" srcId="{5E9C94C0-5A7C-294D-BAEB-60292603B29F}" destId="{D870BDCD-E7C4-E248-8FF4-36BCB22389A1}" srcOrd="0" destOrd="0" presId="urn:microsoft.com/office/officeart/2005/8/layout/vList5"/>
    <dgm:cxn modelId="{77E466BB-CFAD-FC4D-821A-90EB61C7E84B}" type="presParOf" srcId="{5E9C94C0-5A7C-294D-BAEB-60292603B29F}" destId="{3910D639-50D6-BC45-96B6-3C2ACE39EF54}" srcOrd="1" destOrd="0" presId="urn:microsoft.com/office/officeart/2005/8/layout/vList5"/>
    <dgm:cxn modelId="{81D49E2C-D667-944B-9A1D-435E2E44EE79}" type="presParOf" srcId="{871041A8-BC2A-5648-AA5D-F0967EC07328}" destId="{F6182402-808D-1D47-9652-50B9A33C9AE5}" srcOrd="5" destOrd="0" presId="urn:microsoft.com/office/officeart/2005/8/layout/vList5"/>
    <dgm:cxn modelId="{99948496-CB22-CC40-98F0-4B4369A3D2EE}" type="presParOf" srcId="{871041A8-BC2A-5648-AA5D-F0967EC07328}" destId="{8D9A693C-58D2-5E4D-AD67-D096C00FB523}" srcOrd="6" destOrd="0" presId="urn:microsoft.com/office/officeart/2005/8/layout/vList5"/>
    <dgm:cxn modelId="{3569D95C-A482-B342-B765-57D4A5D11EDC}" type="presParOf" srcId="{8D9A693C-58D2-5E4D-AD67-D096C00FB523}" destId="{A80FB677-9A99-D448-B0AB-7AE8FAFEB5DC}" srcOrd="0" destOrd="0" presId="urn:microsoft.com/office/officeart/2005/8/layout/vList5"/>
    <dgm:cxn modelId="{8A6CD513-6E2B-8842-ACA2-178980727CC3}" type="presParOf" srcId="{8D9A693C-58D2-5E4D-AD67-D096C00FB523}" destId="{321CF147-6C8F-724E-A00F-40591AD4492D}" srcOrd="1" destOrd="0" presId="urn:microsoft.com/office/officeart/2005/8/layout/vList5"/>
    <dgm:cxn modelId="{7CC18460-028A-8349-BE28-A247978B0AB0}" type="presParOf" srcId="{871041A8-BC2A-5648-AA5D-F0967EC07328}" destId="{13CC50E1-D0DF-BD40-BC32-1F7D641ECA16}" srcOrd="7" destOrd="0" presId="urn:microsoft.com/office/officeart/2005/8/layout/vList5"/>
    <dgm:cxn modelId="{3BDF5540-125B-7241-B46A-B870538AE2D9}" type="presParOf" srcId="{871041A8-BC2A-5648-AA5D-F0967EC07328}" destId="{5F25628D-9951-0E4D-8107-A191292D02E5}" srcOrd="8" destOrd="0" presId="urn:microsoft.com/office/officeart/2005/8/layout/vList5"/>
    <dgm:cxn modelId="{89FD4A06-E588-E344-BB91-0C3EECE98BAF}" type="presParOf" srcId="{5F25628D-9951-0E4D-8107-A191292D02E5}" destId="{642199E4-896F-3D40-882C-451A128A2C7D}" srcOrd="0" destOrd="0" presId="urn:microsoft.com/office/officeart/2005/8/layout/vList5"/>
    <dgm:cxn modelId="{1F599096-EDB5-0043-8A05-D449C73E4B09}" type="presParOf" srcId="{5F25628D-9951-0E4D-8107-A191292D02E5}" destId="{CDD585B9-E570-1941-AA18-8DA429982F3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ECC302-26C7-E747-B51D-E369A69833B6}" type="doc">
      <dgm:prSet loTypeId="urn:microsoft.com/office/officeart/2005/8/layout/hProcess9" loCatId="" qsTypeId="urn:microsoft.com/office/officeart/2005/8/quickstyle/simple4" qsCatId="simple" csTypeId="urn:microsoft.com/office/officeart/2005/8/colors/accent2_2" csCatId="accent2" phldr="1"/>
      <dgm:spPr/>
    </dgm:pt>
    <dgm:pt modelId="{F0FA1A73-5FA6-B24B-A76E-F9ADB430401D}">
      <dgm:prSet phldrT="[Text]"/>
      <dgm:spPr/>
      <dgm:t>
        <a:bodyPr/>
        <a:lstStyle/>
        <a:p>
          <a:r>
            <a:rPr lang="en-US" dirty="0"/>
            <a:t>List all inputs and their values</a:t>
          </a:r>
        </a:p>
      </dgm:t>
    </dgm:pt>
    <dgm:pt modelId="{BF422DD8-7061-6849-8DA2-A6B61F6FEB1C}" type="parTrans" cxnId="{AC3B2E0C-2172-284E-A88B-04DA669A201F}">
      <dgm:prSet/>
      <dgm:spPr/>
      <dgm:t>
        <a:bodyPr/>
        <a:lstStyle/>
        <a:p>
          <a:endParaRPr lang="en-US"/>
        </a:p>
      </dgm:t>
    </dgm:pt>
    <dgm:pt modelId="{AACA9663-6AD1-B64A-9884-783B6CF341F9}" type="sibTrans" cxnId="{AC3B2E0C-2172-284E-A88B-04DA669A201F}">
      <dgm:prSet/>
      <dgm:spPr/>
      <dgm:t>
        <a:bodyPr/>
        <a:lstStyle/>
        <a:p>
          <a:endParaRPr lang="en-US"/>
        </a:p>
      </dgm:t>
    </dgm:pt>
    <dgm:pt modelId="{02630299-9F74-EF4C-9198-BDE8EB1F6F9E}">
      <dgm:prSet phldrT="[Text]"/>
      <dgm:spPr/>
      <dgm:t>
        <a:bodyPr/>
        <a:lstStyle/>
        <a:p>
          <a:r>
            <a:rPr lang="en-US" dirty="0"/>
            <a:t>Calculate the number of possible combinations of input values</a:t>
          </a:r>
        </a:p>
      </dgm:t>
    </dgm:pt>
    <dgm:pt modelId="{D2E63DFA-D456-7F4E-9850-2811A906B870}" type="parTrans" cxnId="{672A3590-466C-D643-B732-0BF05636CA2A}">
      <dgm:prSet/>
      <dgm:spPr/>
      <dgm:t>
        <a:bodyPr/>
        <a:lstStyle/>
        <a:p>
          <a:endParaRPr lang="en-US"/>
        </a:p>
      </dgm:t>
    </dgm:pt>
    <dgm:pt modelId="{D178F232-8E67-284C-9C8B-FAD8D2E33A88}" type="sibTrans" cxnId="{672A3590-466C-D643-B732-0BF05636CA2A}">
      <dgm:prSet/>
      <dgm:spPr/>
      <dgm:t>
        <a:bodyPr/>
        <a:lstStyle/>
        <a:p>
          <a:endParaRPr lang="en-US"/>
        </a:p>
      </dgm:t>
    </dgm:pt>
    <dgm:pt modelId="{ADDD11AF-D54B-C546-92B1-094B2FDF1CB9}">
      <dgm:prSet phldrT="[Text]"/>
      <dgm:spPr/>
      <dgm:t>
        <a:bodyPr/>
        <a:lstStyle/>
        <a:p>
          <a:r>
            <a:rPr lang="en-US" dirty="0"/>
            <a:t>Fill columns with all possible combinations</a:t>
          </a:r>
        </a:p>
      </dgm:t>
    </dgm:pt>
    <dgm:pt modelId="{5F46FAA7-4180-FB42-A7B3-20ADA8BBAE0B}" type="parTrans" cxnId="{78517C61-B884-754B-890D-A20E2112BDD0}">
      <dgm:prSet/>
      <dgm:spPr/>
      <dgm:t>
        <a:bodyPr/>
        <a:lstStyle/>
        <a:p>
          <a:endParaRPr lang="en-US"/>
        </a:p>
      </dgm:t>
    </dgm:pt>
    <dgm:pt modelId="{86E8C778-7D39-094E-AC9B-0358357B562B}" type="sibTrans" cxnId="{78517C61-B884-754B-890D-A20E2112BDD0}">
      <dgm:prSet/>
      <dgm:spPr/>
      <dgm:t>
        <a:bodyPr/>
        <a:lstStyle/>
        <a:p>
          <a:endParaRPr lang="en-US"/>
        </a:p>
      </dgm:t>
    </dgm:pt>
    <dgm:pt modelId="{78CABB81-215A-6B4C-99AA-66204ED610AD}">
      <dgm:prSet phldrT="[Text]"/>
      <dgm:spPr/>
      <dgm:t>
        <a:bodyPr/>
        <a:lstStyle/>
        <a:p>
          <a:r>
            <a:rPr lang="en-US" dirty="0"/>
            <a:t>Reduce test combinations</a:t>
          </a:r>
        </a:p>
      </dgm:t>
    </dgm:pt>
    <dgm:pt modelId="{5D28C243-A731-B941-B932-77D0DD89C001}" type="parTrans" cxnId="{1A2C4795-631F-9E41-9800-CB51C2AE5059}">
      <dgm:prSet/>
      <dgm:spPr/>
      <dgm:t>
        <a:bodyPr/>
        <a:lstStyle/>
        <a:p>
          <a:endParaRPr lang="en-US"/>
        </a:p>
      </dgm:t>
    </dgm:pt>
    <dgm:pt modelId="{E8DF6CEF-D3F1-B040-AB46-CD10EB1D7140}" type="sibTrans" cxnId="{1A2C4795-631F-9E41-9800-CB51C2AE5059}">
      <dgm:prSet/>
      <dgm:spPr/>
      <dgm:t>
        <a:bodyPr/>
        <a:lstStyle/>
        <a:p>
          <a:endParaRPr lang="en-US"/>
        </a:p>
      </dgm:t>
    </dgm:pt>
    <dgm:pt modelId="{D1FB656F-F343-2846-8FF0-3E459D0DFD4B}">
      <dgm:prSet phldrT="[Text]"/>
      <dgm:spPr/>
      <dgm:t>
        <a:bodyPr/>
        <a:lstStyle/>
        <a:p>
          <a:r>
            <a:rPr lang="en-US" dirty="0"/>
            <a:t>Verify covered combinations</a:t>
          </a:r>
        </a:p>
      </dgm:t>
    </dgm:pt>
    <dgm:pt modelId="{F5AF4369-180B-4249-A883-558B453C2AB7}" type="parTrans" cxnId="{EAA43217-5BD6-1741-8486-5EB30F92FE6A}">
      <dgm:prSet/>
      <dgm:spPr/>
      <dgm:t>
        <a:bodyPr/>
        <a:lstStyle/>
        <a:p>
          <a:endParaRPr lang="en-US"/>
        </a:p>
      </dgm:t>
    </dgm:pt>
    <dgm:pt modelId="{DA481886-07C4-0F40-A283-E89E8A956A67}" type="sibTrans" cxnId="{EAA43217-5BD6-1741-8486-5EB30F92FE6A}">
      <dgm:prSet/>
      <dgm:spPr/>
      <dgm:t>
        <a:bodyPr/>
        <a:lstStyle/>
        <a:p>
          <a:endParaRPr lang="en-US"/>
        </a:p>
      </dgm:t>
    </dgm:pt>
    <dgm:pt modelId="{1D878C88-E035-4EF9-AE2A-67F60F94F0D1}">
      <dgm:prSet phldrT="[Text]"/>
      <dgm:spPr/>
      <dgm:t>
        <a:bodyPr/>
        <a:lstStyle/>
        <a:p>
          <a:r>
            <a:rPr lang="en-US" dirty="0"/>
            <a:t>Combine mutually exclusive inputs</a:t>
          </a:r>
        </a:p>
      </dgm:t>
    </dgm:pt>
    <dgm:pt modelId="{ADE462C5-048E-483F-8353-AC60DA8BC63F}" type="parTrans" cxnId="{D2CAE758-2A00-4329-A223-5A08218243D2}">
      <dgm:prSet/>
      <dgm:spPr/>
    </dgm:pt>
    <dgm:pt modelId="{111A8B8A-7B4A-45F9-9517-5DED7748238F}" type="sibTrans" cxnId="{D2CAE758-2A00-4329-A223-5A08218243D2}">
      <dgm:prSet/>
      <dgm:spPr/>
    </dgm:pt>
    <dgm:pt modelId="{DD4E3023-290C-6B44-94F5-6F0F370185C5}" type="pres">
      <dgm:prSet presAssocID="{F2ECC302-26C7-E747-B51D-E369A69833B6}" presName="CompostProcess" presStyleCnt="0">
        <dgm:presLayoutVars>
          <dgm:dir/>
          <dgm:resizeHandles val="exact"/>
        </dgm:presLayoutVars>
      </dgm:prSet>
      <dgm:spPr/>
    </dgm:pt>
    <dgm:pt modelId="{BCF4DE68-DBEF-4846-BF7C-460D95593149}" type="pres">
      <dgm:prSet presAssocID="{F2ECC302-26C7-E747-B51D-E369A69833B6}" presName="arrow" presStyleLbl="bgShp" presStyleIdx="0" presStyleCnt="1"/>
      <dgm:spPr/>
    </dgm:pt>
    <dgm:pt modelId="{7891F743-0911-6949-82A2-E8DF1A16434D}" type="pres">
      <dgm:prSet presAssocID="{F2ECC302-26C7-E747-B51D-E369A69833B6}" presName="linearProcess" presStyleCnt="0"/>
      <dgm:spPr/>
    </dgm:pt>
    <dgm:pt modelId="{5D2E81BA-C85E-6F45-B404-C27C894C1C4C}" type="pres">
      <dgm:prSet presAssocID="{F0FA1A73-5FA6-B24B-A76E-F9ADB430401D}" presName="textNode" presStyleLbl="node1" presStyleIdx="0" presStyleCnt="6">
        <dgm:presLayoutVars>
          <dgm:bulletEnabled val="1"/>
        </dgm:presLayoutVars>
      </dgm:prSet>
      <dgm:spPr/>
    </dgm:pt>
    <dgm:pt modelId="{D9378F68-0CE1-3546-A66C-F128BA581486}" type="pres">
      <dgm:prSet presAssocID="{AACA9663-6AD1-B64A-9884-783B6CF341F9}" presName="sibTrans" presStyleCnt="0"/>
      <dgm:spPr/>
    </dgm:pt>
    <dgm:pt modelId="{A097AB7C-5A60-4015-A57C-43A0E535ADF2}" type="pres">
      <dgm:prSet presAssocID="{1D878C88-E035-4EF9-AE2A-67F60F94F0D1}" presName="textNode" presStyleLbl="node1" presStyleIdx="1" presStyleCnt="6">
        <dgm:presLayoutVars>
          <dgm:bulletEnabled val="1"/>
        </dgm:presLayoutVars>
      </dgm:prSet>
      <dgm:spPr/>
    </dgm:pt>
    <dgm:pt modelId="{CB301424-11C4-4AEE-BFAC-DE7F3F579D2C}" type="pres">
      <dgm:prSet presAssocID="{111A8B8A-7B4A-45F9-9517-5DED7748238F}" presName="sibTrans" presStyleCnt="0"/>
      <dgm:spPr/>
    </dgm:pt>
    <dgm:pt modelId="{1678411F-D7CC-7E44-B7FB-5F6FEC774BB6}" type="pres">
      <dgm:prSet presAssocID="{02630299-9F74-EF4C-9198-BDE8EB1F6F9E}" presName="textNode" presStyleLbl="node1" presStyleIdx="2" presStyleCnt="6">
        <dgm:presLayoutVars>
          <dgm:bulletEnabled val="1"/>
        </dgm:presLayoutVars>
      </dgm:prSet>
      <dgm:spPr/>
    </dgm:pt>
    <dgm:pt modelId="{1D65EAA9-4B26-F943-A699-1B283EA357C9}" type="pres">
      <dgm:prSet presAssocID="{D178F232-8E67-284C-9C8B-FAD8D2E33A88}" presName="sibTrans" presStyleCnt="0"/>
      <dgm:spPr/>
    </dgm:pt>
    <dgm:pt modelId="{1FDAAB92-B1A8-3245-A487-89FF5C35705C}" type="pres">
      <dgm:prSet presAssocID="{ADDD11AF-D54B-C546-92B1-094B2FDF1CB9}" presName="textNode" presStyleLbl="node1" presStyleIdx="3" presStyleCnt="6">
        <dgm:presLayoutVars>
          <dgm:bulletEnabled val="1"/>
        </dgm:presLayoutVars>
      </dgm:prSet>
      <dgm:spPr/>
    </dgm:pt>
    <dgm:pt modelId="{845501AA-F2DD-0941-963C-7694BD688FE6}" type="pres">
      <dgm:prSet presAssocID="{86E8C778-7D39-094E-AC9B-0358357B562B}" presName="sibTrans" presStyleCnt="0"/>
      <dgm:spPr/>
    </dgm:pt>
    <dgm:pt modelId="{E7F822FA-254F-F34D-B629-FA88E1753231}" type="pres">
      <dgm:prSet presAssocID="{78CABB81-215A-6B4C-99AA-66204ED610AD}" presName="textNode" presStyleLbl="node1" presStyleIdx="4" presStyleCnt="6">
        <dgm:presLayoutVars>
          <dgm:bulletEnabled val="1"/>
        </dgm:presLayoutVars>
      </dgm:prSet>
      <dgm:spPr/>
    </dgm:pt>
    <dgm:pt modelId="{081C1B46-3701-BD46-9D83-94A45E801C7D}" type="pres">
      <dgm:prSet presAssocID="{E8DF6CEF-D3F1-B040-AB46-CD10EB1D7140}" presName="sibTrans" presStyleCnt="0"/>
      <dgm:spPr/>
    </dgm:pt>
    <dgm:pt modelId="{7BA01E48-B73A-A746-841A-6233CF61A791}" type="pres">
      <dgm:prSet presAssocID="{D1FB656F-F343-2846-8FF0-3E459D0DFD4B}" presName="textNode" presStyleLbl="node1" presStyleIdx="5" presStyleCnt="6">
        <dgm:presLayoutVars>
          <dgm:bulletEnabled val="1"/>
        </dgm:presLayoutVars>
      </dgm:prSet>
      <dgm:spPr/>
    </dgm:pt>
  </dgm:ptLst>
  <dgm:cxnLst>
    <dgm:cxn modelId="{0C587D05-871A-407B-A534-83E3A75C915C}" type="presOf" srcId="{1D878C88-E035-4EF9-AE2A-67F60F94F0D1}" destId="{A097AB7C-5A60-4015-A57C-43A0E535ADF2}" srcOrd="0" destOrd="0" presId="urn:microsoft.com/office/officeart/2005/8/layout/hProcess9"/>
    <dgm:cxn modelId="{0B8E7909-01EF-A24E-A790-7B693194D2A5}" type="presOf" srcId="{ADDD11AF-D54B-C546-92B1-094B2FDF1CB9}" destId="{1FDAAB92-B1A8-3245-A487-89FF5C35705C}" srcOrd="0" destOrd="0" presId="urn:microsoft.com/office/officeart/2005/8/layout/hProcess9"/>
    <dgm:cxn modelId="{AC3B2E0C-2172-284E-A88B-04DA669A201F}" srcId="{F2ECC302-26C7-E747-B51D-E369A69833B6}" destId="{F0FA1A73-5FA6-B24B-A76E-F9ADB430401D}" srcOrd="0" destOrd="0" parTransId="{BF422DD8-7061-6849-8DA2-A6B61F6FEB1C}" sibTransId="{AACA9663-6AD1-B64A-9884-783B6CF341F9}"/>
    <dgm:cxn modelId="{EAA43217-5BD6-1741-8486-5EB30F92FE6A}" srcId="{F2ECC302-26C7-E747-B51D-E369A69833B6}" destId="{D1FB656F-F343-2846-8FF0-3E459D0DFD4B}" srcOrd="5" destOrd="0" parTransId="{F5AF4369-180B-4249-A883-558B453C2AB7}" sibTransId="{DA481886-07C4-0F40-A283-E89E8A956A67}"/>
    <dgm:cxn modelId="{D4E8502A-3E34-6441-BC7B-C423A6196B2E}" type="presOf" srcId="{78CABB81-215A-6B4C-99AA-66204ED610AD}" destId="{E7F822FA-254F-F34D-B629-FA88E1753231}" srcOrd="0" destOrd="0" presId="urn:microsoft.com/office/officeart/2005/8/layout/hProcess9"/>
    <dgm:cxn modelId="{545B7F3D-CBCA-3D4D-86C2-2A965A224C8E}" type="presOf" srcId="{D1FB656F-F343-2846-8FF0-3E459D0DFD4B}" destId="{7BA01E48-B73A-A746-841A-6233CF61A791}" srcOrd="0" destOrd="0" presId="urn:microsoft.com/office/officeart/2005/8/layout/hProcess9"/>
    <dgm:cxn modelId="{18A24E5D-34EC-2045-88C6-4D4D0A406ADB}" type="presOf" srcId="{02630299-9F74-EF4C-9198-BDE8EB1F6F9E}" destId="{1678411F-D7CC-7E44-B7FB-5F6FEC774BB6}" srcOrd="0" destOrd="0" presId="urn:microsoft.com/office/officeart/2005/8/layout/hProcess9"/>
    <dgm:cxn modelId="{78517C61-B884-754B-890D-A20E2112BDD0}" srcId="{F2ECC302-26C7-E747-B51D-E369A69833B6}" destId="{ADDD11AF-D54B-C546-92B1-094B2FDF1CB9}" srcOrd="3" destOrd="0" parTransId="{5F46FAA7-4180-FB42-A7B3-20ADA8BBAE0B}" sibTransId="{86E8C778-7D39-094E-AC9B-0358357B562B}"/>
    <dgm:cxn modelId="{D2CAE758-2A00-4329-A223-5A08218243D2}" srcId="{F2ECC302-26C7-E747-B51D-E369A69833B6}" destId="{1D878C88-E035-4EF9-AE2A-67F60F94F0D1}" srcOrd="1" destOrd="0" parTransId="{ADE462C5-048E-483F-8353-AC60DA8BC63F}" sibTransId="{111A8B8A-7B4A-45F9-9517-5DED7748238F}"/>
    <dgm:cxn modelId="{672A3590-466C-D643-B732-0BF05636CA2A}" srcId="{F2ECC302-26C7-E747-B51D-E369A69833B6}" destId="{02630299-9F74-EF4C-9198-BDE8EB1F6F9E}" srcOrd="2" destOrd="0" parTransId="{D2E63DFA-D456-7F4E-9850-2811A906B870}" sibTransId="{D178F232-8E67-284C-9C8B-FAD8D2E33A88}"/>
    <dgm:cxn modelId="{1A2C4795-631F-9E41-9800-CB51C2AE5059}" srcId="{F2ECC302-26C7-E747-B51D-E369A69833B6}" destId="{78CABB81-215A-6B4C-99AA-66204ED610AD}" srcOrd="4" destOrd="0" parTransId="{5D28C243-A731-B941-B932-77D0DD89C001}" sibTransId="{E8DF6CEF-D3F1-B040-AB46-CD10EB1D7140}"/>
    <dgm:cxn modelId="{354AF3B2-B4AF-E644-A3A5-ABB96E991F80}" type="presOf" srcId="{F2ECC302-26C7-E747-B51D-E369A69833B6}" destId="{DD4E3023-290C-6B44-94F5-6F0F370185C5}" srcOrd="0" destOrd="0" presId="urn:microsoft.com/office/officeart/2005/8/layout/hProcess9"/>
    <dgm:cxn modelId="{FEE84DF2-B785-C74F-9DC3-CB849F03FC41}" type="presOf" srcId="{F0FA1A73-5FA6-B24B-A76E-F9ADB430401D}" destId="{5D2E81BA-C85E-6F45-B404-C27C894C1C4C}" srcOrd="0" destOrd="0" presId="urn:microsoft.com/office/officeart/2005/8/layout/hProcess9"/>
    <dgm:cxn modelId="{1F39A298-2ED6-A744-B2BD-2B5D52EFEF7D}" type="presParOf" srcId="{DD4E3023-290C-6B44-94F5-6F0F370185C5}" destId="{BCF4DE68-DBEF-4846-BF7C-460D95593149}" srcOrd="0" destOrd="0" presId="urn:microsoft.com/office/officeart/2005/8/layout/hProcess9"/>
    <dgm:cxn modelId="{60283DE7-4A38-6947-94DC-6FF5814DA68A}" type="presParOf" srcId="{DD4E3023-290C-6B44-94F5-6F0F370185C5}" destId="{7891F743-0911-6949-82A2-E8DF1A16434D}" srcOrd="1" destOrd="0" presId="urn:microsoft.com/office/officeart/2005/8/layout/hProcess9"/>
    <dgm:cxn modelId="{CBDFDDB6-B503-824D-BF31-985040F3E8E3}" type="presParOf" srcId="{7891F743-0911-6949-82A2-E8DF1A16434D}" destId="{5D2E81BA-C85E-6F45-B404-C27C894C1C4C}" srcOrd="0" destOrd="0" presId="urn:microsoft.com/office/officeart/2005/8/layout/hProcess9"/>
    <dgm:cxn modelId="{B6948A93-BABC-7E40-9454-378AB3236038}" type="presParOf" srcId="{7891F743-0911-6949-82A2-E8DF1A16434D}" destId="{D9378F68-0CE1-3546-A66C-F128BA581486}" srcOrd="1" destOrd="0" presId="urn:microsoft.com/office/officeart/2005/8/layout/hProcess9"/>
    <dgm:cxn modelId="{3963116F-E856-40A8-B0D2-8F2A394BF625}" type="presParOf" srcId="{7891F743-0911-6949-82A2-E8DF1A16434D}" destId="{A097AB7C-5A60-4015-A57C-43A0E535ADF2}" srcOrd="2" destOrd="0" presId="urn:microsoft.com/office/officeart/2005/8/layout/hProcess9"/>
    <dgm:cxn modelId="{B34B1CBA-9E73-4032-9F08-BD8572C444EF}" type="presParOf" srcId="{7891F743-0911-6949-82A2-E8DF1A16434D}" destId="{CB301424-11C4-4AEE-BFAC-DE7F3F579D2C}" srcOrd="3" destOrd="0" presId="urn:microsoft.com/office/officeart/2005/8/layout/hProcess9"/>
    <dgm:cxn modelId="{029B91FD-EE72-AB4F-9E47-3725A40DBA81}" type="presParOf" srcId="{7891F743-0911-6949-82A2-E8DF1A16434D}" destId="{1678411F-D7CC-7E44-B7FB-5F6FEC774BB6}" srcOrd="4" destOrd="0" presId="urn:microsoft.com/office/officeart/2005/8/layout/hProcess9"/>
    <dgm:cxn modelId="{E4EB6C89-7C6E-3F4D-9F96-7BDD567559AF}" type="presParOf" srcId="{7891F743-0911-6949-82A2-E8DF1A16434D}" destId="{1D65EAA9-4B26-F943-A699-1B283EA357C9}" srcOrd="5" destOrd="0" presId="urn:microsoft.com/office/officeart/2005/8/layout/hProcess9"/>
    <dgm:cxn modelId="{0F01FD78-7100-844B-956E-D77FC5E4E93F}" type="presParOf" srcId="{7891F743-0911-6949-82A2-E8DF1A16434D}" destId="{1FDAAB92-B1A8-3245-A487-89FF5C35705C}" srcOrd="6" destOrd="0" presId="urn:microsoft.com/office/officeart/2005/8/layout/hProcess9"/>
    <dgm:cxn modelId="{5221E9DB-E5EC-A647-9DE9-057ED035886E}" type="presParOf" srcId="{7891F743-0911-6949-82A2-E8DF1A16434D}" destId="{845501AA-F2DD-0941-963C-7694BD688FE6}" srcOrd="7" destOrd="0" presId="urn:microsoft.com/office/officeart/2005/8/layout/hProcess9"/>
    <dgm:cxn modelId="{38403553-2237-1D4C-A7E3-951CE37E436C}" type="presParOf" srcId="{7891F743-0911-6949-82A2-E8DF1A16434D}" destId="{E7F822FA-254F-F34D-B629-FA88E1753231}" srcOrd="8" destOrd="0" presId="urn:microsoft.com/office/officeart/2005/8/layout/hProcess9"/>
    <dgm:cxn modelId="{67C042A6-CC21-4140-9730-9252BFD0515E}" type="presParOf" srcId="{7891F743-0911-6949-82A2-E8DF1A16434D}" destId="{081C1B46-3701-BD46-9D83-94A45E801C7D}" srcOrd="9" destOrd="0" presId="urn:microsoft.com/office/officeart/2005/8/layout/hProcess9"/>
    <dgm:cxn modelId="{73F493FD-5751-0747-AB0C-03A1DC7080CB}" type="presParOf" srcId="{7891F743-0911-6949-82A2-E8DF1A16434D}" destId="{7BA01E48-B73A-A746-841A-6233CF61A791}"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89D4-0DD8-8441-883B-F8D1F27F1901}">
      <dsp:nvSpPr>
        <dsp:cNvPr id="0" name=""/>
        <dsp:cNvSpPr/>
      </dsp:nvSpPr>
      <dsp:spPr>
        <a:xfrm>
          <a:off x="40" y="79447"/>
          <a:ext cx="3858446" cy="576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Advantages</a:t>
          </a:r>
        </a:p>
      </dsp:txBody>
      <dsp:txXfrm>
        <a:off x="40" y="79447"/>
        <a:ext cx="3858446" cy="576000"/>
      </dsp:txXfrm>
    </dsp:sp>
    <dsp:sp modelId="{E3770BAE-EC39-2D46-847F-93035440289B}">
      <dsp:nvSpPr>
        <dsp:cNvPr id="0" name=""/>
        <dsp:cNvSpPr/>
      </dsp:nvSpPr>
      <dsp:spPr>
        <a:xfrm>
          <a:off x="40" y="655447"/>
          <a:ext cx="3858446" cy="450179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Generating the model improves understanding of the SUT</a:t>
          </a:r>
        </a:p>
        <a:p>
          <a:pPr marL="228600" lvl="1" indent="-228600" algn="l" defTabSz="889000">
            <a:lnSpc>
              <a:spcPct val="90000"/>
            </a:lnSpc>
            <a:spcBef>
              <a:spcPct val="0"/>
            </a:spcBef>
            <a:spcAft>
              <a:spcPct val="15000"/>
            </a:spcAft>
            <a:buChar char="•"/>
          </a:pPr>
          <a:r>
            <a:rPr lang="en-US" sz="2000" kern="1200" dirty="0"/>
            <a:t>Helps with validating requirements early on</a:t>
          </a:r>
        </a:p>
        <a:p>
          <a:pPr marL="228600" lvl="1" indent="-228600" algn="l" defTabSz="889000">
            <a:lnSpc>
              <a:spcPct val="90000"/>
            </a:lnSpc>
            <a:spcBef>
              <a:spcPct val="0"/>
            </a:spcBef>
            <a:spcAft>
              <a:spcPct val="15000"/>
            </a:spcAft>
            <a:buChar char="•"/>
          </a:pPr>
          <a:r>
            <a:rPr lang="en-US" sz="2000" kern="1200" dirty="0"/>
            <a:t>Automate test case design &amp; test case generation</a:t>
          </a:r>
        </a:p>
        <a:p>
          <a:pPr marL="457200" lvl="2" indent="-228600" algn="l" defTabSz="889000">
            <a:lnSpc>
              <a:spcPct val="90000"/>
            </a:lnSpc>
            <a:spcBef>
              <a:spcPct val="0"/>
            </a:spcBef>
            <a:spcAft>
              <a:spcPct val="15000"/>
            </a:spcAft>
            <a:buChar char="•"/>
          </a:pPr>
          <a:r>
            <a:rPr lang="en-US" sz="2000" kern="1200" dirty="0"/>
            <a:t>May reduce cost</a:t>
          </a:r>
        </a:p>
        <a:p>
          <a:pPr marL="457200" lvl="2" indent="-228600" algn="l" defTabSz="889000">
            <a:lnSpc>
              <a:spcPct val="90000"/>
            </a:lnSpc>
            <a:spcBef>
              <a:spcPct val="0"/>
            </a:spcBef>
            <a:spcAft>
              <a:spcPct val="15000"/>
            </a:spcAft>
            <a:buChar char="•"/>
          </a:pPr>
          <a:r>
            <a:rPr lang="en-US" sz="2000" kern="1200" dirty="0"/>
            <a:t>Easier maintenance of regression tests</a:t>
          </a:r>
        </a:p>
        <a:p>
          <a:pPr marL="228600" lvl="1" indent="-228600" algn="l" defTabSz="889000">
            <a:lnSpc>
              <a:spcPct val="90000"/>
            </a:lnSpc>
            <a:spcBef>
              <a:spcPct val="0"/>
            </a:spcBef>
            <a:spcAft>
              <a:spcPct val="15000"/>
            </a:spcAft>
            <a:buChar char="•"/>
          </a:pPr>
          <a:r>
            <a:rPr lang="en-US" sz="2000" kern="1200" dirty="0"/>
            <a:t>More extensive testing possible</a:t>
          </a:r>
        </a:p>
        <a:p>
          <a:pPr marL="228600" lvl="1" indent="-228600" algn="l" defTabSz="889000">
            <a:lnSpc>
              <a:spcPct val="90000"/>
            </a:lnSpc>
            <a:spcBef>
              <a:spcPct val="0"/>
            </a:spcBef>
            <a:spcAft>
              <a:spcPct val="15000"/>
            </a:spcAft>
            <a:buChar char="•"/>
          </a:pPr>
          <a:r>
            <a:rPr lang="en-US" sz="2000" kern="1200" dirty="0"/>
            <a:t>Changes to the model changes can be tested easily</a:t>
          </a:r>
        </a:p>
        <a:p>
          <a:pPr marL="228600" lvl="1" indent="-228600" algn="l" defTabSz="889000">
            <a:lnSpc>
              <a:spcPct val="90000"/>
            </a:lnSpc>
            <a:spcBef>
              <a:spcPct val="0"/>
            </a:spcBef>
            <a:spcAft>
              <a:spcPct val="15000"/>
            </a:spcAft>
            <a:buChar char="•"/>
          </a:pPr>
          <a:r>
            <a:rPr lang="en-US" sz="2000" kern="1200" dirty="0"/>
            <a:t>More traceability from model to test cases</a:t>
          </a:r>
        </a:p>
      </dsp:txBody>
      <dsp:txXfrm>
        <a:off x="40" y="655447"/>
        <a:ext cx="3858446" cy="4501799"/>
      </dsp:txXfrm>
    </dsp:sp>
    <dsp:sp modelId="{241FE4DB-241F-CD40-91A3-F2FD1C5356AF}">
      <dsp:nvSpPr>
        <dsp:cNvPr id="0" name=""/>
        <dsp:cNvSpPr/>
      </dsp:nvSpPr>
      <dsp:spPr>
        <a:xfrm>
          <a:off x="4398669" y="79447"/>
          <a:ext cx="3858446" cy="576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Disadvantages</a:t>
          </a:r>
        </a:p>
      </dsp:txBody>
      <dsp:txXfrm>
        <a:off x="4398669" y="79447"/>
        <a:ext cx="3858446" cy="576000"/>
      </dsp:txXfrm>
    </dsp:sp>
    <dsp:sp modelId="{C5DA3955-9489-B641-A460-94790C1C2155}">
      <dsp:nvSpPr>
        <dsp:cNvPr id="0" name=""/>
        <dsp:cNvSpPr/>
      </dsp:nvSpPr>
      <dsp:spPr>
        <a:xfrm>
          <a:off x="4398669" y="655447"/>
          <a:ext cx="3858446" cy="450179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Requires a formal model</a:t>
          </a:r>
        </a:p>
        <a:p>
          <a:pPr marL="457200" lvl="2" indent="-228600" algn="l" defTabSz="889000">
            <a:lnSpc>
              <a:spcPct val="90000"/>
            </a:lnSpc>
            <a:spcBef>
              <a:spcPct val="0"/>
            </a:spcBef>
            <a:spcAft>
              <a:spcPct val="15000"/>
            </a:spcAft>
            <a:buChar char="•"/>
          </a:pPr>
          <a:r>
            <a:rPr lang="en-US" sz="2000" kern="1200" dirty="0"/>
            <a:t>Effort moves from testing to building the model</a:t>
          </a:r>
        </a:p>
        <a:p>
          <a:pPr marL="228600" lvl="1" indent="-228600" algn="l" defTabSz="889000">
            <a:lnSpc>
              <a:spcPct val="90000"/>
            </a:lnSpc>
            <a:spcBef>
              <a:spcPct val="0"/>
            </a:spcBef>
            <a:spcAft>
              <a:spcPct val="15000"/>
            </a:spcAft>
            <a:buChar char="•"/>
          </a:pPr>
          <a:r>
            <a:rPr lang="en-US" sz="2000" kern="1200" dirty="0"/>
            <a:t>Models may be difficult to organize &amp; develop</a:t>
          </a:r>
        </a:p>
        <a:p>
          <a:pPr marL="228600" lvl="1" indent="-228600" algn="l" defTabSz="889000">
            <a:lnSpc>
              <a:spcPct val="90000"/>
            </a:lnSpc>
            <a:spcBef>
              <a:spcPct val="0"/>
            </a:spcBef>
            <a:spcAft>
              <a:spcPct val="15000"/>
            </a:spcAft>
            <a:buChar char="•"/>
          </a:pPr>
          <a:r>
            <a:rPr lang="en-US" sz="2000" kern="1200" dirty="0"/>
            <a:t>Models may be difficult to comprehend</a:t>
          </a:r>
        </a:p>
        <a:p>
          <a:pPr marL="228600" lvl="1" indent="-228600" algn="l" defTabSz="889000">
            <a:lnSpc>
              <a:spcPct val="90000"/>
            </a:lnSpc>
            <a:spcBef>
              <a:spcPct val="0"/>
            </a:spcBef>
            <a:spcAft>
              <a:spcPct val="15000"/>
            </a:spcAft>
            <a:buChar char="•"/>
          </a:pPr>
          <a:r>
            <a:rPr lang="en-US" sz="2000" kern="1200"/>
            <a:t>QA </a:t>
          </a:r>
          <a:r>
            <a:rPr lang="en-US" sz="2000" kern="1200" dirty="0"/>
            <a:t>confidence depends upon the accuracy of the model</a:t>
          </a:r>
          <a:endParaRPr lang="en-US" sz="2000" kern="1200"/>
        </a:p>
        <a:p>
          <a:pPr marL="228600" lvl="1" indent="-228600" algn="l" defTabSz="889000">
            <a:lnSpc>
              <a:spcPct val="90000"/>
            </a:lnSpc>
            <a:spcBef>
              <a:spcPct val="0"/>
            </a:spcBef>
            <a:spcAft>
              <a:spcPct val="15000"/>
            </a:spcAft>
            <a:buChar char="•"/>
          </a:pPr>
          <a:r>
            <a:rPr lang="en-US" sz="2000" kern="1200" dirty="0"/>
            <a:t>Scaling may become an issue</a:t>
          </a:r>
        </a:p>
      </dsp:txBody>
      <dsp:txXfrm>
        <a:off x="4398669" y="655447"/>
        <a:ext cx="3858446" cy="4501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C3487-FE3E-FA4C-AF3B-A9FD34D87B8D}">
      <dsp:nvSpPr>
        <dsp:cNvPr id="0" name=""/>
        <dsp:cNvSpPr/>
      </dsp:nvSpPr>
      <dsp:spPr>
        <a:xfrm>
          <a:off x="39" y="58579"/>
          <a:ext cx="3796683" cy="864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rtl="0">
            <a:lnSpc>
              <a:spcPct val="90000"/>
            </a:lnSpc>
            <a:spcBef>
              <a:spcPct val="0"/>
            </a:spcBef>
            <a:spcAft>
              <a:spcPct val="35000"/>
            </a:spcAft>
            <a:buNone/>
          </a:pPr>
          <a:r>
            <a:rPr lang="en-US" sz="3000" kern="1200" dirty="0"/>
            <a:t>Structural Models</a:t>
          </a:r>
        </a:p>
      </dsp:txBody>
      <dsp:txXfrm>
        <a:off x="39" y="58579"/>
        <a:ext cx="3796683" cy="864000"/>
      </dsp:txXfrm>
    </dsp:sp>
    <dsp:sp modelId="{E41F2872-5EB5-894B-AC5D-E3CA76AB23C8}">
      <dsp:nvSpPr>
        <dsp:cNvPr id="0" name=""/>
        <dsp:cNvSpPr/>
      </dsp:nvSpPr>
      <dsp:spPr>
        <a:xfrm>
          <a:off x="39" y="922579"/>
          <a:ext cx="3796683" cy="354105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rtl="0">
            <a:lnSpc>
              <a:spcPct val="90000"/>
            </a:lnSpc>
            <a:spcBef>
              <a:spcPct val="0"/>
            </a:spcBef>
            <a:spcAft>
              <a:spcPct val="15000"/>
            </a:spcAft>
            <a:buChar char="•"/>
          </a:pPr>
          <a:r>
            <a:rPr lang="en-US" sz="3000" kern="1200" baseline="0" dirty="0"/>
            <a:t>Model the </a:t>
          </a:r>
          <a:r>
            <a:rPr lang="en-US" sz="3000" b="1" i="1" kern="1200" baseline="0" dirty="0"/>
            <a:t>structure</a:t>
          </a:r>
          <a:r>
            <a:rPr lang="en-US" sz="3000" kern="1200" baseline="0" dirty="0"/>
            <a:t> of the system</a:t>
          </a:r>
          <a:endParaRPr lang="en-US" sz="3000" kern="1200" dirty="0"/>
        </a:p>
        <a:p>
          <a:pPr marL="285750" lvl="1" indent="-285750" algn="l" defTabSz="1333500" rtl="0">
            <a:lnSpc>
              <a:spcPct val="90000"/>
            </a:lnSpc>
            <a:spcBef>
              <a:spcPct val="0"/>
            </a:spcBef>
            <a:spcAft>
              <a:spcPct val="15000"/>
            </a:spcAft>
            <a:buChar char="•"/>
          </a:pPr>
          <a:r>
            <a:rPr lang="en-US" sz="3000" kern="1200" baseline="0" dirty="0"/>
            <a:t>What the system </a:t>
          </a:r>
          <a:r>
            <a:rPr lang="en-US" sz="3000" b="1" i="1" kern="1200" baseline="0" dirty="0"/>
            <a:t>is</a:t>
          </a:r>
          <a:endParaRPr lang="en-US" sz="3000" kern="1200" dirty="0"/>
        </a:p>
        <a:p>
          <a:pPr marL="285750" lvl="1" indent="-285750" algn="l" defTabSz="1333500" rtl="0">
            <a:lnSpc>
              <a:spcPct val="90000"/>
            </a:lnSpc>
            <a:spcBef>
              <a:spcPct val="0"/>
            </a:spcBef>
            <a:spcAft>
              <a:spcPct val="15000"/>
            </a:spcAft>
            <a:buChar char="•"/>
          </a:pPr>
          <a:r>
            <a:rPr lang="en-US" sz="3000" kern="1200" baseline="0" dirty="0"/>
            <a:t>Describes the components, functionality, and interactions</a:t>
          </a:r>
          <a:endParaRPr lang="en-US" sz="3000" kern="1200" dirty="0"/>
        </a:p>
      </dsp:txBody>
      <dsp:txXfrm>
        <a:off x="39" y="922579"/>
        <a:ext cx="3796683" cy="3541050"/>
      </dsp:txXfrm>
    </dsp:sp>
    <dsp:sp modelId="{7F4EABF2-03D3-7A42-84F4-5D9A7DD5D725}">
      <dsp:nvSpPr>
        <dsp:cNvPr id="0" name=""/>
        <dsp:cNvSpPr/>
      </dsp:nvSpPr>
      <dsp:spPr>
        <a:xfrm>
          <a:off x="4328258" y="58579"/>
          <a:ext cx="3796683" cy="864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rtl="0">
            <a:lnSpc>
              <a:spcPct val="90000"/>
            </a:lnSpc>
            <a:spcBef>
              <a:spcPct val="0"/>
            </a:spcBef>
            <a:spcAft>
              <a:spcPct val="35000"/>
            </a:spcAft>
            <a:buNone/>
          </a:pPr>
          <a:r>
            <a:rPr lang="en-US" sz="3000" kern="1200" dirty="0"/>
            <a:t>Behavioral Models </a:t>
          </a:r>
          <a:r>
            <a:rPr lang="en-US" sz="3200" kern="1200" baseline="0" dirty="0">
              <a:solidFill>
                <a:schemeClr val="accent3"/>
              </a:solidFill>
            </a:rPr>
            <a:t>✔</a:t>
          </a:r>
          <a:endParaRPr lang="en-US" sz="3000" kern="1200" dirty="0"/>
        </a:p>
      </dsp:txBody>
      <dsp:txXfrm>
        <a:off x="4328258" y="58579"/>
        <a:ext cx="3796683" cy="864000"/>
      </dsp:txXfrm>
    </dsp:sp>
    <dsp:sp modelId="{F820C167-7A8F-2B4F-A03A-D328B3833A85}">
      <dsp:nvSpPr>
        <dsp:cNvPr id="0" name=""/>
        <dsp:cNvSpPr/>
      </dsp:nvSpPr>
      <dsp:spPr>
        <a:xfrm>
          <a:off x="4328258" y="922579"/>
          <a:ext cx="3796683" cy="354105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rtl="0">
            <a:lnSpc>
              <a:spcPct val="90000"/>
            </a:lnSpc>
            <a:spcBef>
              <a:spcPct val="0"/>
            </a:spcBef>
            <a:spcAft>
              <a:spcPct val="15000"/>
            </a:spcAft>
            <a:buChar char="•"/>
          </a:pPr>
          <a:r>
            <a:rPr lang="en-US" sz="3000" kern="1200" baseline="0" dirty="0"/>
            <a:t>Model </a:t>
          </a:r>
          <a:r>
            <a:rPr lang="en-US" sz="3000" b="0" kern="1200" baseline="0" dirty="0"/>
            <a:t>the</a:t>
          </a:r>
          <a:r>
            <a:rPr lang="en-US" sz="3000" b="1" kern="1200" baseline="0" dirty="0"/>
            <a:t> behavior</a:t>
          </a:r>
          <a:r>
            <a:rPr lang="en-US" sz="3000" kern="1200" baseline="0" dirty="0"/>
            <a:t> of the system</a:t>
          </a:r>
          <a:endParaRPr lang="en-US" sz="3000" kern="1200" dirty="0"/>
        </a:p>
        <a:p>
          <a:pPr marL="285750" lvl="1" indent="-285750" algn="l" defTabSz="1333500" rtl="0">
            <a:lnSpc>
              <a:spcPct val="90000"/>
            </a:lnSpc>
            <a:spcBef>
              <a:spcPct val="0"/>
            </a:spcBef>
            <a:spcAft>
              <a:spcPct val="15000"/>
            </a:spcAft>
            <a:buChar char="•"/>
          </a:pPr>
          <a:r>
            <a:rPr lang="en-US" sz="3000" kern="1200" baseline="0" dirty="0"/>
            <a:t>What the system </a:t>
          </a:r>
          <a:r>
            <a:rPr lang="en-US" sz="3000" b="1" kern="1200" baseline="0" dirty="0"/>
            <a:t>does</a:t>
          </a:r>
          <a:r>
            <a:rPr lang="en-US" sz="3000" kern="1200" baseline="0" dirty="0"/>
            <a:t>; not how it does it</a:t>
          </a:r>
          <a:endParaRPr lang="en-US" sz="3000" kern="1200" dirty="0"/>
        </a:p>
        <a:p>
          <a:pPr marL="285750" lvl="1" indent="-285750" algn="l" defTabSz="1333500" rtl="0">
            <a:lnSpc>
              <a:spcPct val="90000"/>
            </a:lnSpc>
            <a:spcBef>
              <a:spcPct val="0"/>
            </a:spcBef>
            <a:spcAft>
              <a:spcPct val="15000"/>
            </a:spcAft>
            <a:buChar char="•"/>
          </a:pPr>
          <a:r>
            <a:rPr lang="en-US" sz="3000" b="1" i="1" kern="1200" baseline="0" dirty="0"/>
            <a:t>Needed for testing</a:t>
          </a:r>
          <a:endParaRPr lang="en-US" sz="4400" kern="1200" dirty="0">
            <a:solidFill>
              <a:schemeClr val="accent3"/>
            </a:solidFill>
          </a:endParaRPr>
        </a:p>
      </dsp:txBody>
      <dsp:txXfrm>
        <a:off x="4328258" y="922579"/>
        <a:ext cx="3796683" cy="3541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A4493-85FE-6247-B42D-5DB15EE226D1}">
      <dsp:nvSpPr>
        <dsp:cNvPr id="0" name=""/>
        <dsp:cNvSpPr/>
      </dsp:nvSpPr>
      <dsp:spPr>
        <a:xfrm rot="5400000">
          <a:off x="5080212" y="-2109219"/>
          <a:ext cx="716999" cy="5118788"/>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Sets of conditions and actions</a:t>
          </a:r>
        </a:p>
        <a:p>
          <a:pPr marL="171450" lvl="1" indent="-171450" algn="l" defTabSz="844550">
            <a:lnSpc>
              <a:spcPct val="90000"/>
            </a:lnSpc>
            <a:spcBef>
              <a:spcPct val="0"/>
            </a:spcBef>
            <a:spcAft>
              <a:spcPct val="15000"/>
            </a:spcAft>
            <a:buChar char="•"/>
          </a:pPr>
          <a:r>
            <a:rPr lang="en-US" sz="1900" kern="1200" dirty="0"/>
            <a:t>Rules </a:t>
          </a:r>
        </a:p>
      </dsp:txBody>
      <dsp:txXfrm rot="-5400000">
        <a:off x="2879318" y="126676"/>
        <a:ext cx="5083787" cy="646997"/>
      </dsp:txXfrm>
    </dsp:sp>
    <dsp:sp modelId="{FB1B5645-8737-884C-BBF5-0B2546D0B3A0}">
      <dsp:nvSpPr>
        <dsp:cNvPr id="0" name=""/>
        <dsp:cNvSpPr/>
      </dsp:nvSpPr>
      <dsp:spPr>
        <a:xfrm>
          <a:off x="0" y="2049"/>
          <a:ext cx="2879318" cy="896249"/>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Decision Tables</a:t>
          </a:r>
        </a:p>
      </dsp:txBody>
      <dsp:txXfrm>
        <a:off x="43751" y="45800"/>
        <a:ext cx="2791816" cy="808747"/>
      </dsp:txXfrm>
    </dsp:sp>
    <dsp:sp modelId="{2A698EA4-EA09-884C-AD28-9CB2DC5320D0}">
      <dsp:nvSpPr>
        <dsp:cNvPr id="0" name=""/>
        <dsp:cNvSpPr/>
      </dsp:nvSpPr>
      <dsp:spPr>
        <a:xfrm rot="5400000">
          <a:off x="5080212" y="-1168157"/>
          <a:ext cx="716999" cy="5118788"/>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States and transitions</a:t>
          </a:r>
        </a:p>
        <a:p>
          <a:pPr marL="171450" lvl="1" indent="-171450" algn="l" defTabSz="844550">
            <a:lnSpc>
              <a:spcPct val="90000"/>
            </a:lnSpc>
            <a:spcBef>
              <a:spcPct val="0"/>
            </a:spcBef>
            <a:spcAft>
              <a:spcPct val="15000"/>
            </a:spcAft>
            <a:buChar char="•"/>
          </a:pPr>
          <a:r>
            <a:rPr lang="en-US" sz="1900" kern="1200" dirty="0"/>
            <a:t>Optional actions</a:t>
          </a:r>
        </a:p>
      </dsp:txBody>
      <dsp:txXfrm rot="-5400000">
        <a:off x="2879318" y="1067738"/>
        <a:ext cx="5083787" cy="646997"/>
      </dsp:txXfrm>
    </dsp:sp>
    <dsp:sp modelId="{BE83BCEA-40C1-0D4F-B7A6-D60D4320BF86}">
      <dsp:nvSpPr>
        <dsp:cNvPr id="0" name=""/>
        <dsp:cNvSpPr/>
      </dsp:nvSpPr>
      <dsp:spPr>
        <a:xfrm>
          <a:off x="0" y="943111"/>
          <a:ext cx="2879318" cy="896249"/>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Finite State Machines</a:t>
          </a:r>
        </a:p>
      </dsp:txBody>
      <dsp:txXfrm>
        <a:off x="43751" y="986862"/>
        <a:ext cx="2791816" cy="808747"/>
      </dsp:txXfrm>
    </dsp:sp>
    <dsp:sp modelId="{3910D639-50D6-BC45-96B6-3C2ACE39EF54}">
      <dsp:nvSpPr>
        <dsp:cNvPr id="0" name=""/>
        <dsp:cNvSpPr/>
      </dsp:nvSpPr>
      <dsp:spPr>
        <a:xfrm rot="5400000">
          <a:off x="5080212" y="-227095"/>
          <a:ext cx="716999" cy="5118788"/>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States, transitions, and the probability of changing state</a:t>
          </a:r>
        </a:p>
      </dsp:txBody>
      <dsp:txXfrm rot="-5400000">
        <a:off x="2879318" y="2008800"/>
        <a:ext cx="5083787" cy="646997"/>
      </dsp:txXfrm>
    </dsp:sp>
    <dsp:sp modelId="{D870BDCD-E7C4-E248-8FF4-36BCB22389A1}">
      <dsp:nvSpPr>
        <dsp:cNvPr id="0" name=""/>
        <dsp:cNvSpPr/>
      </dsp:nvSpPr>
      <dsp:spPr>
        <a:xfrm>
          <a:off x="0" y="1884173"/>
          <a:ext cx="2879318" cy="896249"/>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Markov Chains</a:t>
          </a:r>
        </a:p>
      </dsp:txBody>
      <dsp:txXfrm>
        <a:off x="43751" y="1927924"/>
        <a:ext cx="2791816" cy="808747"/>
      </dsp:txXfrm>
    </dsp:sp>
    <dsp:sp modelId="{321CF147-6C8F-724E-A00F-40591AD4492D}">
      <dsp:nvSpPr>
        <dsp:cNvPr id="0" name=""/>
        <dsp:cNvSpPr/>
      </dsp:nvSpPr>
      <dsp:spPr>
        <a:xfrm rot="5400000">
          <a:off x="5080212" y="713966"/>
          <a:ext cx="716999" cy="5118788"/>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UML diagrams with states and events that cause state changes</a:t>
          </a:r>
        </a:p>
      </dsp:txBody>
      <dsp:txXfrm rot="-5400000">
        <a:off x="2879318" y="2949862"/>
        <a:ext cx="5083787" cy="646997"/>
      </dsp:txXfrm>
    </dsp:sp>
    <dsp:sp modelId="{A80FB677-9A99-D448-B0AB-7AE8FAFEB5DC}">
      <dsp:nvSpPr>
        <dsp:cNvPr id="0" name=""/>
        <dsp:cNvSpPr/>
      </dsp:nvSpPr>
      <dsp:spPr>
        <a:xfrm>
          <a:off x="0" y="2825235"/>
          <a:ext cx="2879318" cy="896249"/>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State Charts</a:t>
          </a:r>
        </a:p>
      </dsp:txBody>
      <dsp:txXfrm>
        <a:off x="43751" y="2868986"/>
        <a:ext cx="2791816" cy="808747"/>
      </dsp:txXfrm>
    </dsp:sp>
    <dsp:sp modelId="{CDD585B9-E570-1941-AA18-8DA429982F3F}">
      <dsp:nvSpPr>
        <dsp:cNvPr id="0" name=""/>
        <dsp:cNvSpPr/>
      </dsp:nvSpPr>
      <dsp:spPr>
        <a:xfrm rot="5400000">
          <a:off x="5080212" y="1655028"/>
          <a:ext cx="716999" cy="5118788"/>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Describes valid inputs</a:t>
          </a:r>
        </a:p>
      </dsp:txBody>
      <dsp:txXfrm rot="-5400000">
        <a:off x="2879318" y="3890924"/>
        <a:ext cx="5083787" cy="646997"/>
      </dsp:txXfrm>
    </dsp:sp>
    <dsp:sp modelId="{642199E4-896F-3D40-882C-451A128A2C7D}">
      <dsp:nvSpPr>
        <dsp:cNvPr id="0" name=""/>
        <dsp:cNvSpPr/>
      </dsp:nvSpPr>
      <dsp:spPr>
        <a:xfrm>
          <a:off x="0" y="3766297"/>
          <a:ext cx="2879318" cy="896249"/>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Grammars</a:t>
          </a:r>
        </a:p>
      </dsp:txBody>
      <dsp:txXfrm>
        <a:off x="43751" y="3810048"/>
        <a:ext cx="2791816" cy="8087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4DE68-DBEF-4846-BF7C-460D95593149}">
      <dsp:nvSpPr>
        <dsp:cNvPr id="0" name=""/>
        <dsp:cNvSpPr/>
      </dsp:nvSpPr>
      <dsp:spPr>
        <a:xfrm>
          <a:off x="642483" y="0"/>
          <a:ext cx="7281475" cy="4734045"/>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D2E81BA-C85E-6F45-B404-C27C894C1C4C}">
      <dsp:nvSpPr>
        <dsp:cNvPr id="0" name=""/>
        <dsp:cNvSpPr/>
      </dsp:nvSpPr>
      <dsp:spPr>
        <a:xfrm>
          <a:off x="2352" y="1420213"/>
          <a:ext cx="1369877" cy="18936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List all inputs and their values</a:t>
          </a:r>
        </a:p>
      </dsp:txBody>
      <dsp:txXfrm>
        <a:off x="69224" y="1487085"/>
        <a:ext cx="1236133" cy="1759874"/>
      </dsp:txXfrm>
    </dsp:sp>
    <dsp:sp modelId="{A097AB7C-5A60-4015-A57C-43A0E535ADF2}">
      <dsp:nvSpPr>
        <dsp:cNvPr id="0" name=""/>
        <dsp:cNvSpPr/>
      </dsp:nvSpPr>
      <dsp:spPr>
        <a:xfrm>
          <a:off x="1440724" y="1420213"/>
          <a:ext cx="1369877" cy="18936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Combine mutually exclusive inputs</a:t>
          </a:r>
        </a:p>
      </dsp:txBody>
      <dsp:txXfrm>
        <a:off x="1507596" y="1487085"/>
        <a:ext cx="1236133" cy="1759874"/>
      </dsp:txXfrm>
    </dsp:sp>
    <dsp:sp modelId="{1678411F-D7CC-7E44-B7FB-5F6FEC774BB6}">
      <dsp:nvSpPr>
        <dsp:cNvPr id="0" name=""/>
        <dsp:cNvSpPr/>
      </dsp:nvSpPr>
      <dsp:spPr>
        <a:xfrm>
          <a:off x="2879096" y="1420213"/>
          <a:ext cx="1369877" cy="18936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Calculate the number of possible combinations of input values</a:t>
          </a:r>
        </a:p>
      </dsp:txBody>
      <dsp:txXfrm>
        <a:off x="2945968" y="1487085"/>
        <a:ext cx="1236133" cy="1759874"/>
      </dsp:txXfrm>
    </dsp:sp>
    <dsp:sp modelId="{1FDAAB92-B1A8-3245-A487-89FF5C35705C}">
      <dsp:nvSpPr>
        <dsp:cNvPr id="0" name=""/>
        <dsp:cNvSpPr/>
      </dsp:nvSpPr>
      <dsp:spPr>
        <a:xfrm>
          <a:off x="4317467" y="1420213"/>
          <a:ext cx="1369877" cy="18936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Fill columns with all possible combinations</a:t>
          </a:r>
        </a:p>
      </dsp:txBody>
      <dsp:txXfrm>
        <a:off x="4384339" y="1487085"/>
        <a:ext cx="1236133" cy="1759874"/>
      </dsp:txXfrm>
    </dsp:sp>
    <dsp:sp modelId="{E7F822FA-254F-F34D-B629-FA88E1753231}">
      <dsp:nvSpPr>
        <dsp:cNvPr id="0" name=""/>
        <dsp:cNvSpPr/>
      </dsp:nvSpPr>
      <dsp:spPr>
        <a:xfrm>
          <a:off x="5755839" y="1420213"/>
          <a:ext cx="1369877" cy="18936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Reduce test combinations</a:t>
          </a:r>
        </a:p>
      </dsp:txBody>
      <dsp:txXfrm>
        <a:off x="5822711" y="1487085"/>
        <a:ext cx="1236133" cy="1759874"/>
      </dsp:txXfrm>
    </dsp:sp>
    <dsp:sp modelId="{7BA01E48-B73A-A746-841A-6233CF61A791}">
      <dsp:nvSpPr>
        <dsp:cNvPr id="0" name=""/>
        <dsp:cNvSpPr/>
      </dsp:nvSpPr>
      <dsp:spPr>
        <a:xfrm>
          <a:off x="7194211" y="1420213"/>
          <a:ext cx="1369877" cy="18936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Verify covered combinations</a:t>
          </a:r>
        </a:p>
      </dsp:txBody>
      <dsp:txXfrm>
        <a:off x="7261083" y="1487085"/>
        <a:ext cx="1236133" cy="175987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1/20/2019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dirty="0"/>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9-09T02:17:46.977"/>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1323 434 1371 0,'-29'-3'28'0,"4"3"8"0,0 0-36 0,0-4 0 0,4 0 0 0,0 0 0 15,0 1-17-15,0-1-11 0,0 0-1 0,-4 4-1 16,4 0 5-16,-4 0 1 0,4 8 0 0,-4-5 0 16,-4 5-23-16,0-4-4 0,0-1-1 0,4 5 0 15,-5-1 52-15,9-3 22 0,-4 3-2 0,0 1 0 16,0-1 20-16,0 4 3 0,0-3 1 0,-4 3 0 15,0 4-17-15,-1 0-3 0,5-4-1 0,0 4 0 16,-4 3 5-16,0-3 0 0,0 4 1 0,-1-1 0 16,1 1-29-16,0-1 0 0,0 1 0 0,4-1 0 15,-1 1 14-15,10-4-3 0,-5 0-1 0,4 3 0 16,-4 5-10-16,5-1-11 0,-5 4 3 0,4 4 0 16,0-4-5-16,1 0-1 0,-1 0 0 0,0 3 0 15,5 1-2-15,-1-4-1 0,0 0 0 0,5 4 0 16,-4-1-5-16,3 1-1 0,1 0 0 0,0-4 0 15,-1 0 6-15,1 0 1 0,4-8 0 0,-5 5 0 16,5 3 16-16,0 0 0 0,4 3 0 0,0 1 0 0,0 0 0 0,0-1 0 0,0 1 0 0,0 0 0 31,4 0 0-31,0-4 0 0,-4 3 0 0,4-3 0 0,5 4 0 0,-5 0 0 0,4 3 0 0,1-3 0 32,-1-1 0-32,5 1 0 0,-5-4 0 0,4 4 0 15,1 3 0-15,0 1 0 0,-1 3 0 0,5-4 0 16,0 1 0-16,-1 3 0 0,1-4 0 0,0 1 0 15,-1 3 0-15,1-4 0 0,-4-3 0 0,3 3 0 16,5-7 0-16,-4 0 16 0,4-3-4 0,4-1 0 0,-4 0 0 0,4-3 0 0,0-1 0 0,0 1 0 16,0-1-12-16,0-6 0 0,0 2 0 0,4-2 0 15,1-5 9-15,-1 0-1 16,0 1 0-16,5-1 0 0,-5 1-8 0,4 3 0 0,-4 0 0 0,5 0 0 16,-1 0 0-16,1 0 0 0,-1 4-10 0,1-4 10 15,-1 1-8-15,0-1 8 0,1 0 0 0,-1 4-9 16,1 0 9-16,-1-1 0 0,5 1 0 0,-5 4-8 15,5-4 8-15,-5 3 0 0,1 1 0 0,-1-4 0 16,5 3 0-16,-1-3 0 0,5 0 0 0,-4-4 0 16,-1 0 8-16,1-3-8 0,-1-1 8 0,1 1-8 15,0-5 33-15,-1 5 3 0,1-1 0 0,4-3 0 16,-1-4-21-16,5 0-4 0,0-4-1 0,0 4 0 16,4-4 3-16,-8 1 1 0,4-1 0 0,0 4 0 15,-4-4-14-15,4 4 9 0,0-3-9 0,-5 3 8 16,-3-4-8-16,0 0 8 0,3 4-8 0,1-4 8 15,-4 1-8-15,4-5 8 0,-1 1-8 0,1-1 8 0,-4 1 19 0,3-4 3 0,-3 3 1 0,0-3 0 32,-1-4-5-32,1 4-1 0,-1-4 0 0,1 1 0 15,0-5-13-15,-1 0-4 0,1-3 0 0,-5 0 0 16,1-4 20-16,3 4 3 0,1-8 1 0,-1 8 0 0,-3-4-23 0,4 0-9 0,-5 3 8 0,5 1-8 31,-5-4 21-31,0-4-1 0,1 1 0 0,-1-5 0 0,-4 1 0 0,1-1 0 0,-1 1 0 0,4-4 0 31,-3 0-1-31,-5 3-1 0,4-3 0 0,-4 0 0 0,4-4-18 0,0 0 0 16,-3 0 8-16,-1-3-8 0,0 3 0 0,0-4-9 0,0 1 1 0,-4 3 0 16,0 0 8-16,-5-3 0 0,1 3 0 0,0 0 0 15,-5 0 0 1,-3 4 0-16,3-4 0 0,-4 4-8 0,-3-4 8 0,-1-3 0 16,0 3 0-16,-4-4 0 0,-4 1 14 0,4 3-2 0,-4 0 0 0,-5-4 0 15,5 4 4-15,-8-3 0 16,-1-1 0-16,1 1 0 0,-1 7-16 0,-8-4 0 0,4 4 0 0,1 0 0 15,-5-1 9-15,-4 1-1 0,0-4 0 0,-5 4 0 16,5-4-8-16,-4 8 0 0,-4-4 0 0,-1 0 0 16,1 3 0-16,-1 1 0 0,1 3 0 0,-5-3 8 15,-3 3-8-15,-5 4 12 0,0 0-12 0,-4 0 12 16,-1-4-12-16,-3 4 0 0,-4-3 0 0,3 3 0 16,-3 3-11-16,-1 1-4 0,1 4-1 0,-1 3 0 15,-3 4 16-15,-5 3 0 0,0 1 0 0,-4-1 0 16,0 5 0-16,-4 3 0 0,0 0 0 0,-5 0 0 15,1 3 12-15,0 1 4 0,3 0 2 0,-3 7 0 16,4-4 6-16,-5 8 2 0,5 0 0 0,0 4 0 16,4 3-26-16,0 4 0 0,4 0 0 0,0 4 0 15,-8 3-32-15,4 4-9 0,-4 4-2 0,-5 7 0 16,9 8-65-16,-4 7-12 0,0 8-4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9-09T02:17:51.259"/>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0-1 832 0,'0'0'17'0,"0"0"4"0,0 0-21 0,0 0 0 0,8 0 0 0,1 0 0 15,-1 3 20-15,0-3-1 0,5 0 0 0,-5 4 0 16,1 0 0-16,3-1 0 0,-4-3 0 0,1 4 0 16,3 0-9-16,1-4-2 0,-5 0 0 0,5 0 0 15,3 0 44-15,-3 0 8 0,4-4 1 0,-1 4 1 16,1 0-14-16,-4 0-4 0,-1 0 0 0,1-4 0 15,-1 4-25-15,5-3-6 0,0-1-1 0,-1 0 0 16,1 4-3-16,0 0-1 0,0 0 0 0,-5 0 0 0,5 0 4 0,0 4 0 0,-5 0 0 0,1-1 0 31,3 1 13-31,-3 0 3 0,-1 0 1 0,5 3 0 0,-4 0-29 0,7 1 0 0,-3-1 0 0,0 4 0 32,0-3 0-32,-1 3 0 0,1 0 0 0,4-3 0 15,-4 3 0-15,-1-4-12 0,5 4 1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9-09T02:17:56.617"/>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111 1964 1384 0,'0'0'39'0,"-4"8"9"0,4-8-38 0,0 0-10 0,0 0 0 0,0 0 0 16,0 0-30-16,0 0-8 0,0 0-2 0,0 0 0 0,0 0 13 15,0 0 3-15,0 0 0 0,0 0 0 16,0 0 24-16,0 0 14 0,0 0-2 0,0 0 0 16,0 0 7-16,0 0 1 0,0 0 0 0,0 0 0 15,0 0 25-15,0 0 6 0,0 0 1 0,0 0 0 0,0 0-32 16,0 7-7-16,0-7-1 0,0 8 0 15,0-8 3-15,9 7 0 0,-5-7 0 0,4 4 0 16,-4-1-6-16,5-3-1 0,-5 4 0 0,4 0 0 0,0 0 5 0,5-4 1 0,0 3 0 0,-1-3 0 31,5 0-14-31,-5-3 0 0,5 3 0 0,0-4 0 16,-1 0 0-16,1 0 0 0,-4 1 0 0,8-1 0 0,-1-3 8 16,6-1-8-16,-6 4 0 0,6-3 0 0,-1 3 0 0,4-3 0 0,-4-1 0 0,4 1 0 31,-4 0 0-31,4 3 0 0,1-4 9 0,-1 5-9 0,0-5 10 0,5 5-10 0,-5-1 12 0,0 0-12 15,4-3 10 1,-3 3-10-16,-5-3 8 0,4-1-8 0,0 1 0 0,1 3 0 0,-1 0 0 0,0-3 0 16,-4 3 0-16,4-3 0 0,-4-1 0 0,0 1 0 15,1 3 0-15,-1-3 0 0,-5 7 0 0,6-4 0 16,-6 0 0-16,6 4 0 16,-6 0 0-16,1 0 0 0,0 0 0 0,-4 0 8 0,4 4-8 0,-5-4 0 15,5 4 0-15,-8-1 8 0,-1 1-8 0,1 0 0 16,-1 0 12-16,5-4-4 0,-4 3 0 0,3 1 0 15,-3-4 4-15,0 0 0 0,-1 0 0 0,5 4 0 16,-9-4 6-16,5 3 2 0,-1-3 0 0,-3 4 0 16,3-4-20-16,-4 0 0 0,5-4 0 0,-1 4 0 15,-3-3 8-15,3-1 4 0,1 0 0 0,-1-3 1 16,1 3 11-16,0-3 3 0,-1 3 0 0,1-3 0 16,-1 3-13-16,1-3-2 0,-1 3-1 0,5-4 0 15,0 5-11-15,-5-5 0 0,5 5 0 0,0-9 8 16,-1 5-8-16,1-4 0 0,0 0 0 0,-1 0 8 15,-3-1-8-15,4 1 12 0,-5-4-12 0,1 1 12 16,-1-5-1-16,-3 0 0 0,-1 1 0 0,0-1 0 16,1-3-1-16,-1 0 0 0,5-1 0 0,-5 1 0 15,0 0-10-15,1 3 0 0,-5 1 9 0,0-1-9 16,4 1 0-16,-4-5 0 0,5 1 0 0,-5 0 8 16,0-1-8-16,0 1 0 0,1-4 0 0,-5 0 0 15,4 4 0-15,0 0 11 0,0-4-11 0,-4 3 12 16,0-3-12-16,0 4 0 0,-4-4 0 0,4 4 8 15,0-4-8-15,-4 0 12 0,4 0-12 0,0 0 12 0,-4 4-12 0,4-4 8 0,0 3-8 0,0 1 8 16,0-4 3 0,-5 0 0-16,1 0 0 0,4 0 0 0,-4 0 1 0,0 0 0 0,0 0 0 0,-1 4 0 15,-3-4-24 1,0 3-4-16,-5-3 0 0,5 4-1 0,0 4 17 0,-1-1 0 16,5 1 0-16,0-1 0 0,-5 0 11 0,1-3 5 0,-4-4 2 0,-1 4 0 15,-4 7-18-15,5-4-16 0,-5 8 4 0,0-7 0 16,1 3 12-16,-5-7 0 0,0-1-10 0,-4 1 10 15,4 3 0-15,0 5 0 0,0-5 0 0,0 4 0 16,-4 4-8-16,0-8 8 0,-4 5-10 0,4-1 10 16,-4 4-12-16,4-1 12 0,4 1-13 0,-4 0 5 15,-5 4 8-15,5-4 0 0,-4 3 0 0,0 4 0 16,0-3 0-16,-5 0-8 0,1-1 8 0,3 1-12 0,-3-1 12 0,0 5-8 16,3 3 8-16,-3-4-8 15,4 4 8-15,-1 0 0 0,-3 0 0 0,4 0 0 16,0 0 0-16,-1 4 9 0,5-4-9 0,-4 0 0 15,0 0 0-15,0 0 0 0,-1 0 0 0,-3 0 0 16,-1 0 8-16,5 3-8 0,0 5 9 0,0-5-9 0,-1 5 0 0,1-4-18 0,4 3 2 0,-4 0 1 31,0 1 15-31,4-1 0 0,-5 1 0 0,1-1 0 0,4 4-10 0,4-3 1 0,-4-1 0 0,4 4 0 32,0-3 9-32,-4 3 0 0,9 0-9 0,-5 0 9 0,4 0 0 0,0 0 0 0,1 1 0 0,-1-5 0 31,0 4 0-31,5 4 0 0,-5-4-9 0,4 0 9 15,1 0-8-15,3 4 8 0,-3 0-12 0,4-4 12 16,-1-3-8-16,1-1 8 0,-5-3 0 0,5 0 0 0,0 3-9 0,3 4 9 0,-3 0 0 0,4 8-9 16,0-8-2-16,-5 4 0 0,5-4 0 0,0 4 0 15,0 0-1-15,0 3 0 0,-1-3 0 0,5 4 0 16,-4-4 0-16,0 3-1 0,4-3 0 0,-4 3 0 16,4 1 1-16,0 0 0 0,-4 3 0 0,4 0 0 15,0 0 2-15,-4 4 1 0,4 0 0 0,0 4 0 16,0-4 1-16,0 4 0 0,0 0 0 0,4-4 0 15,-4 3 8-15,4-6 0 0,-4-1 8 0,4 4-8 16,0 0-10-16,-4 4-6 0,4-1-2 0,-4 1 0 16,5 3 6-16,-5 1 2 0,0-1 0 0,0 1 0 15,4 3-3-15,-4-4-1 0,0 4 0 0,4-3 0 16,-4-1 14-16,4 1 0 0,0-5 0 0,1 5-9 16,-1-5 9-16,0 1 0 0,-4 0 0 0,4 0 0 15,0-1 0-15,5 1 0 0,-5 0 0 0,4-1 0 16,-4-6 14-16,5 3-2 0,-1-4 0 0,-4 0 0 15,5-3 18-15,-5-1 3 0,4 5 1 0,-4-9 0 0,0 5-10 0,1-8-3 0,-1 0 0 0,0 0 0 32,-4-3-10-32,4-1-3 0,-4 1 0 0,0-8 0 0,0 0-8 0,0 0 0 0,0 0 0 0,0 0 0 31,0 0-16-31,0 0 2 0,0 0 0 0,0 0 0 0,0 0-9 0,-8 3-1 0,8-3-1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9-09T02:17:58.777"/>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14967 1630 2200 0,'0'0'92'16,"0"0"-73"-1,0 0-41-15,0 0-8 0,0-4-2 0,4-3 0 16,0-1 23-16,0-3 9 0,-4 4-8 0,4-8 8 0,0 4-16 0,-4-8 3 0,5 1 0 0,-1-5 0 16,-4-3 13-16,4-3 8 0,0-1 0 0,-4-3-8 15,0-1 27-15,0 4-2 0,-4-7 0 0,4 4 0 16,-4-4-1-16,4 0-1 0,0-4 0 0,0 0 0 16,4 0-3-16,0 0 0 0,4-3 0 0,-3 3 0 15,-5-4 0-15,0 1 0 0,-5-1 0 0,1-3 0 16,0 3-20-16,0-3-8 0,0 3 0 0,-5 1 0 15,5 3 8-15,0-4 0 0,0 5 8 0,0 2-8 16,-5 1 9-16,1 4-9 0,0-4 12 0,-1 7-12 16,-3 4 0-16,-1 4 0 0,1 3 0 0,-1 4 0 15,-4 1-15-15,1-1-6 0,-1 4-2 0,0 3 0 16,1 1 23-16,-1-1-9 0,0 5 9 0,-4-1 0 16,5 4 0-16,-5-4 0 0,0 0 0 0,0 4 0 15,-4 4 0-15,0 0 12 0,0-4 0 0,0 4 0 16,-5-1 11-16,5 1 1 0,-4-4 1 0,0 0 0 15,0 4-25-15,-5-1 0 0,5-3 0 0,0 4 0 16,-5 0 0-16,1 0 8 0,-1 3-8 0,-3 0 8 16,3-3-8-16,-3 4 0 0,3-5 0 0,1 1 0 15,-5 3 0-15,1-3 0 0,3 4 0 0,-3-5 0 16,-5 8 0-16,-4-3 0 0,4 3 0 0,-4 0 0 0,-4-7 0 0,4-1 0 0,0 1 0 0,0 0 0 31,-4 0 0-31,4-4 0 0,0 3 0 0,-4-3 0 0,0 4 0 0,0 0 0 0,-4 3 0 0,-1-3 0 31,1 3 0-31,4-3 12 0,-5 0-12 0,5-1 12 0,0 1-12 0,0 0 0 0,0 0 0 0,4-1 8 16,-4 1-8-16,-4 3 0 0,3 1 0 0,1-4 0 16,0-1 0-16,0 1 0 0,4-4 0 0,-8 0 0 15,4 4 0-15,0-4 0 0,-5 3 0 16,5-3 0-16,0 0 0 0,-4 4 0 0,8-4 0 0,-4 0 0 16,-5 0 0-16,5 4 0 0,0 0 0 0,-4-4 0 15,4 0 0-15,4 0 10 16,-5 0-10-16,1 3 10 0,0-3-10 0,0 4 0 0,4 0-10 0,-4-4 10 15,-4 0 0-15,4 0 0 0,4 0 0 0,-5 3 0 16,5-3 0-16,1 0 0 0,3 4 0 0,-4-4 0 16,0 0 0-16,0 0 0 0,-4 0 0 0,0 0 0 15,0 0-8-15,-1-4 8 0,1 1 0 0,-4 3-9 16,4-4 9-16,-5 0 0 0,1 1 0 0,4-5 0 16,-4 4 0-16,-1-3 0 0,1-4 0 0,-4 3 0 15,3-3 0-15,-3 4 14 0,4-4-3 0,-5 3-1 16,5 1-10-16,-5-1-12 0,5 1 2 0,-5 0 1 15,1-1 9-15,-1-3 0 0,1 4-9 0,0-4 9 16,-1 7 0-16,1-4 0 0,3 5-9 0,-7-5 9 0,7-3 0 0,-3 4 0 0,-1-4 0 16,1 3 0-1,-1 4 0-15,-3 4 0 0,3 8 0 0,-4-8 0 16,1 0 0-16,3-4-12 0,-3-3 1 0,3 3 0 16,1-3 11-16,-1 3 0 0,1-4 0 0,3 5 0 0,-3-1 0 0,-5-3 0 0,5-1-12 0,-1 1 4 31,1-1 8-31,-1 5 0 0,5-9 0 0,-4 5 0 0,-1 0 0 0,1 7 0 0,-1-8 0 0,1 4 0 31,-1 1 0-31,1-5 0 0,-1 5 0 0,-4-5-8 0,5 4 8 0,-1 1-13 0,1 3 5 0,4-4 8 16,-1 4-11-16,-3-4 11 0,4 4-8 0,-1-3 8 15,1 3 0 1,0-4 0-16,4 4 0 0,-1-4-8 0,5 0-1 0,-4 4 0 16,4 0 0-16,0-3 0 0,5 3 9 0,-5 0 0 0,0 0 0 0,-4 0 0 15,4 0 0-15,-5 0 0 0,-3 0 0 0,4 0 0 16,0 0 0-16,0 0 0 0,0 0 0 15,0 0 0-15,-1 0 0 0,-3 0 0 0,4 0 0 0,0-4-8 16,-4 4 8-16,-1 0 0 0,5 0 0 16,-4 0 0-16,-1 4 0 0,-3-4 0 0,4 3 0 0,-1 1 0 15,5 0 0-15,4 0 0 0,-4-4 0 0,0 3-12 16,4 1 4-16,0-4 0 0,-4 4 0 0,0-4 0 16,0 3 8-16,-5 1 0 0,1 4 0 0,0-5 0 15,-1 1 0-15,5 0-8 0,-4-1 8 0,0 5 0 16,4-4 0-16,-1 3-8 0,1 0 8 0,0-3 0 15,-4 4-8-15,8-5 8 0,-4 5-8 0,0-5 8 16,4 1 0-16,-4 0 0 0,4-4 0 0,-5 4 0 16,6-4 0-16,-1 3 0 0,-5-3 0 0,5 4-8 0,1 0 8 0,-6-1-8 0,5 5 8 0,0-4-8 31,-4-1 8-31,0 1-13 0,0 0 5 0,-4-4 8 16,4 3 0-16,-5-3 0 0,1 0 0 0,0 4 0 15,-1 0-12-15,5 0 12 0,-4-1-12 0,4 1 12 0,0 0 0 0,0-1 0 0,-1 1 0 16,1 0 0-1,9 0 0-15,-5-4 0 0,4 3 0 0,0-3 12 0,0 4-12 0,0 0 0 0,-3-1 0 16,3-3 0-16,4 0 0 0,-4 0 0 0,1 0 0 0,3 0 0 16,0-3 0-16,5 3-11 0,0 0 11 15,3 0-8-15,-3 0 8 0,-1 0 8 0,1 0-8 0,-5 3 11 16,5 1-11-16,0-4 0 0,-1 4 0 16,1-4 0-16,-1 0 0 0,-3 0-11 0,3-4 11 15,1 0-8-15,4 4 8 16,-1 0 0-16,1 0 0 0,0 0 0 0,0 0 0 0,4 0 8 0,-5 4-8 15,1-4 11-15,0 4-11 0,0 0-11 0,-1-4 3 0,5 3 0 16,-4 1 8-16,4-4 0 0,0-4 0 0,-4 4 0 16,4 0 0-16,-5 0 0 0,1 0 0 0,4 0-8 15,-4-3 8-15,0 3 0 0,-1 0 0 0,5-4 0 16,0 4 0-16,0 0 0 0,4-4 0 0,-4 4 0 16,4-4 0-16,0 4 0 0,5 0 0 0,-5 0 0 15,4-3 0-15,-4 3 0 0,5-4 0 0,-1 0 0 16,4 1 0-16,-3-5-12 0,3 4 12 0,-4 4-12 15,5-3 12-15,-5-1-8 0,0 4 8 0,5 0-8 16,-1 0 8-16,1 0 0 0,-1 0 0 0,1 0-8 0,-1 0 8 0,1 0 0 0,-5 0 0 16,4 0 0-1,1 4 0-15,-5 3-8 0,5 1 8 0,-5-1-8 16,4-3-9-16,1 3-2 0,-1-3 0 0,1 0 0 16,-5 3-1-16,0-3-1 0,5-1 0 0,-1 1 0 0,1 0 12 0,3-1 9 0,1-3-12 15,0 4 12 1,-1-4 0-16,1 0 0 0,-5 0 0 0,5 0 0 0,-4 0 0 0,3 4 0 15,-3 0 0-15,-1-1 0 16,5 1 0-16,-1 0 0 0,5-1 0 0,4-3 0 0,-8 8 0 0,4-4 0 0,4-4 0 0,-9 7 0 16,5 4 0-16,0 0 0 15,0 0 0-15,0 1 0 16,0 2-34-16,-1 1 0 0,1 4 0 0,4-1 0 0,-4 5 34 0,0 3 0 0,4 0 0 0,-4 0 0 16,-1 0 0-16,1 3 0 0,0 1 0 0,0 0 0 15,0 3 0-15,0 1 0 0,-1-1 0 0,1 1 0 16,0-1 0-16,-4-3 0 0,3 3 0 0,1-3 0 15,0-1 0-15,0-3 0 0,0 4 0 0,0-4 0 16,4 0 0-16,-5 0 0 0,5 0 9 0,-4 0-9 16,4-4 8-16,-4 1-8 0,4-1 8 0,0-3-8 15,-4-1 8-15,4-3-8 0,0 0 8 0,0-4-8 16,0 0 20-16,0-11-2 0,0 8 0 0,0-8 0 16,4 11-18-16,-4-11 0 0,4 11 0 0,-4-11 0 15,4 7-35-15,-4-7-10 16,9 0-3-16,-1 0 0 0,-4-7-40 0,5-1-8 0,-1-3-1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9-09T02:18:04.437"/>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-1 0 1288 0,'0'22'27'0,"0"1"5"16,0-9-32-16,4 5 0 0,-4-8 0 0,5 4 0 15,-1 4 48-15,4-1 2 0,0 1 1 0,1-1 0 16,3 5-40-16,1-5-11 0,-1 4 0 0,5 1 0 0,0-5 0 0,-5 1 0 0,5-1 0 0,0-3 0 31,4 4 0-31,-5-4 0 0,1 3 0 0,4-3 0 0,0 4 0 0,0-1 0 0,0 1 0 0,-1 3 0 32,1-3 8-32,4-1 1 0,1 1 0 0,-1 3 0 15,0-3 2-15,4-1 0 0,4 4 0 0,1-3 0 16,-5 7-1-16,4 0 0 0,1 0 0 0,-1 0 0 15,5 4-10-15,-5-4 0 0,5 3 0 0,-5 1 0 16,5-4 9-16,-1 0 7 0,1-4 0 0,0 4 1 0,3-3-17 0,1-1-11 0,4 0 2 0,4 1 0 16,-4-5 9-16,0 1 0 0,4-4 0 0,5-1 0 15,-5 1 8-15,0-4-8 16,0 1 10-16,4 6-10 0,5-3 0 0,-1 3 8 0,1 8-8 0,3-7 0 16,-3 0 0-1,4-5 0-15,-1 1 0 0,1-4 0 0,0 4-10 0,-1-4 2 0,1 4 0 0,0-4 0 16,-1 4 8-16,1-4 16 0,0-3-4 0,-5-1-1 15,1 1-11-15,-1-5 0 0,1 1 0 0,-1 0 0 16,1 0 0-16,-5-1 0 0,4 1 0 0,1-4 8 16,-1 0 8-16,5 0 2 0,-5 0 0 0,5 0 0 15,-4 0-10-15,3 0-8 0,1 0 12 0,-5 4-12 16,5-1 8-16,0-3-8 0,-1 4 0 0,-3 0 0 16,-1 0 0-16,5-1 0 0,0-3 0 0,4 4 0 15,-1-4 0-15,1 0 0 0,0 0 0 0,4 4 0 16,-4-4 0-16,4 7 0 0,0-3 0 0,-4 0 0 15,4-4 0-15,-8 0-19 0,3 0 3 0,-3-4 0 0,0 0 16 16,-9 0 0-16,4 1 0 0,1-1 0 16,-5 0 0-16,1 1 0 0,3-1 0 0,-8-4 0 0,0 1 0 0,0 3 0 0,-4-3 0 15,5-1 9 1,-1 1-9-16,4 0 0 0,0 3 0 0,1-4 8 16,-1 5-8-16,4-1 0 0,-3 0 0 0,3 1 8 15,1-1-8-15,-1-4 8 0,5 1-8 0,-5 3 8 0,5 1-8 0,-5-1 8 0,5 4-8 0,0-4 8 31,-1 4-8-31,1 0 0 0,-4-4 0 0,3 4 0 0,-3 0 0 0,-1 0 0 0,1-3 0 0,3-1 0 32,-3 4 0-32,8 4 0 0,0-4 0 0,-1 0 0 0,-7-4 8 0,-1 0 0 0,1 1 0 0,-1-5 0 15,1 4 0-15,-1-3 0 0,5 0 0 0,-5-1 0 16,5 4 10 0,0 1 2-16,-1-1 0 0,1 0 0 0,-4-3-20 0,3-1-16 0,-3 5 4 0,3-5 0 15,-3 1 12-15,4-1 13 0,-5-3-2 16,5 4-1-16,-5-1-10 0,5 5 0 15,-5-1 0-15,5 0 8 0,0 1-8 0,-5-5 0 0,5 4 0 0,-5 1 0 16,5-1 0-16,0-3 0 0,-1 3 0 0,1-3 0 16,0 7-14-16,-5-4-5 0,1 4-1 0,-5 0 0 15,4-4 20-15,-3 4 0 0,-1-4 0 0,0 4 0 16,1 0 0-16,-1 0 0 0,0 0-8 0,-4 4 8 16,5 0 0-16,-9 0 0 0,4-4 0 0,-4 7 0 15,0-3-8-15,-4 3 8 0,-1 0-12 0,1 1 12 16,0-4-10-16,0-1 10 0,4 1-8 0,-5 0 8 15,1 3 0-15,-4-3-8 0,-1 3 8 0,1 1 0 16,-5-1 0-16,-3 1 0 0,3-1 0 0,-8-3 8 16,4 3-8-16,-4-3 0 0,5 0 0 0,-1-1 0 15,-4 8 0-15,0 1 0 0,0-1 0 0,0 0 0 0,-4 4 0 0,-4-4 0 0,4-4 9 0,0 4-9 32,-5 4 12-32,1-4-12 0,0 1 12 0,-5-1-12 15,5 4 15-15,-5-1-4 0,1 1-1 0,-5 0 0 16,5 4 5-16,-1-1 1 0,-3 1 0 0,-1 3 0 15,5 0-1-15,-5 1 0 0,0 3 0 0,5-4 0 0,-5 4-4 0,-4 0-1 0,5 0 0 0,-5 0 0 16,4 0-2-16,-4 0-8 16,1 0 12-16,-1 0-4 0,0-4 11 0,0 0 1 0,0-3 1 0,-4-4 0 15,5 3-4-15,-1 1-1 0,0 0 0 0,0-5 0 16,0 1-5-16,-4 0-2 0,4-4 0 0,1 0 0 16,-1 4-9-16,0-4 0 0,4 1 0 0,-4-1 0 15,5-4 0-15,-9-7 8 0,8 8-8 0,1-1 8 16,-9-7-8-16,0 0 8 15,0 0-8-15,4 7 8 0,-4-7-8 0,4 12 0 0,-4-12 0 0,0 0 0 16,0 0-36-16,0 0-10 0,0 0-2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09-09T02:18:05.186"/>
    </inkml:context>
    <inkml:brush xml:id="br0">
      <inkml:brushProperty name="width" value="0.09333" units="cm"/>
      <inkml:brushProperty name="height" value="0.09333" units="cm"/>
      <inkml:brushProperty name="color" value="#ED1C24"/>
      <inkml:brushProperty name="fitToCurve" value="1"/>
    </inkml:brush>
  </inkml:definitions>
  <inkml:trace contextRef="#ctx0" brushRef="#br0">11 179 2442 0,'-8'45'51'0,"4"-5"12"16,4-2-51-16,0-1-12 0,0 0 0 0,0-4 0 0,4-3 0 0,4 3-16 0,-4-7 3 0,5 4 1 16,3-8-39-16,5 1-7 0,0-5-2 0,4 1 0 31,-1 7-44-31,10 0-10 0,-5 3-2 0,4 5 0 0,0 3-9 0,0 0-3 0,5 11 0 0,-1-7 0 15,1 4 87-15,-1-4 17 0,-4 0 3 0,9-4 1 16,-5-4 56-16,1-3 12 0,-1-4 3 0,9 0 0 16,0-4 20-16,0 4 4 0,4-4 1 0,4 1 0 15,4-1-9-15,0-4-2 0,5-3 0 0,20 8 15 32,1-1-48-32,-5-4-11 0,4 5-1 0,-4-5-9 0,5 1-2 0,3-1 0 0,1-3 0 15,-1-4-9-15,1 1-9 0,-1-9 9 0,-3 1-13 16,-1 0-19-1,-4-1-4-15,5-6-1 0,-5-1 0 0,-4 0-3 0,4-7 0 0,0 0 0 0,-4-4 0 16,0-3 25-16,-4-1 5 0,4-3 1 0,-4 3 0 16,0 4 17-16,-4 4 4 0,-1 4 1 0,-7-4 0 15,-1-1 31-15,-4-2 7 0,-4-5 1 0,-4 0 0 0,4 1-16 0,-9-4-4 0,5-1 0 0,-8 1 0 32,-5 0-12-32,-4-8-4 0,-4 4 0 0,0-7 0 0,-9-5-7 0,1-2-1 0,-5-5-8 15,-4 4 12 1,-4 0-12-16,-4 4 11 0,-4-4-11 0,-5 4 10 15,1 4 0-15,-9-1 0 0,-4 5 0 0,-9-5 0 16,1-3-10-16,-5-4 12 0,1-3-12 0,-9-1 12 0,-4 1-12 0,-1-1 0 16,-3 4 0-16,-4 0 0 0,-1 8 0 0,-4 0 8 0,1 7-8 0,-9 0 8 31,4 3-8-31,-4 8 0 0,0 1 0 0,0-1 0 16,0 0 0-16,0 4 8 0,0 0-8 0,-4-1 8 0,-1 1-8 15,-7 0 0-15,-1 0 0 0,-3 4 0 0,-1-1 0 0,0 1 0 0,-4 3 0 0,4 4 0 16,-3 0 0-16,-1 7 0 15,0 1 0-15,0 3 8 0,4 0-8 0,5 0 12 0,-1 4-12 0,0 4 12 32,1-1-109-32,-1 5-22 0,5-1-4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1/20/2019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dirty="0"/>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51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2583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848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014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3423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p>
            <a:fld id="{972DFEE3-EE89-4FA6-89EF-13881DBEA2ED}" type="slidenum">
              <a:rPr lang="en-US"/>
              <a:pPr/>
              <a:t>15</a:t>
            </a:fld>
            <a:endParaRPr lang="en-US" dirty="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xfrm>
            <a:off x="914400" y="4416425"/>
            <a:ext cx="5029200" cy="4183063"/>
          </a:xfrm>
          <a:noFill/>
          <a:ln/>
        </p:spPr>
        <p:txBody>
          <a:bodyPr/>
          <a:lstStyle/>
          <a:p>
            <a:pPr eaLnBrk="1" hangingPunct="1"/>
            <a:endParaRPr lang="en-US" dirty="0"/>
          </a:p>
        </p:txBody>
      </p:sp>
    </p:spTree>
    <p:extLst>
      <p:ext uri="{BB962C8B-B14F-4D97-AF65-F5344CB8AC3E}">
        <p14:creationId xmlns:p14="http://schemas.microsoft.com/office/powerpoint/2010/main" val="2122081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5470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p:txBody>
          <a:bodyPr/>
          <a:lstStyle/>
          <a:p>
            <a:fld id="{8F89998C-6DBC-4466-B8F8-C6C2A62D7F74}" type="slidenum">
              <a:rPr lang="en-US"/>
              <a:pPr/>
              <a:t>17</a:t>
            </a:fld>
            <a:endParaRPr lang="en-US"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xfrm>
            <a:off x="914400" y="4416425"/>
            <a:ext cx="5029200" cy="4183063"/>
          </a:xfrm>
          <a:noFill/>
          <a:ln/>
        </p:spPr>
        <p:txBody>
          <a:bodyPr/>
          <a:lstStyle/>
          <a:p>
            <a:pPr eaLnBrk="1" hangingPunct="1"/>
            <a:endParaRPr lang="en-US" dirty="0"/>
          </a:p>
        </p:txBody>
      </p:sp>
    </p:spTree>
    <p:extLst>
      <p:ext uri="{BB962C8B-B14F-4D97-AF65-F5344CB8AC3E}">
        <p14:creationId xmlns:p14="http://schemas.microsoft.com/office/powerpoint/2010/main" val="655284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p:txBody>
          <a:bodyPr/>
          <a:lstStyle/>
          <a:p>
            <a:fld id="{E21FD290-4422-424B-BD0E-72AD7A78B798}" type="slidenum">
              <a:rPr lang="en-US"/>
              <a:pPr/>
              <a:t>18</a:t>
            </a:fld>
            <a:endParaRPr lang="en-US" dirty="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xfrm>
            <a:off x="914400" y="4416425"/>
            <a:ext cx="5029200" cy="4183063"/>
          </a:xfrm>
          <a:noFill/>
          <a:ln/>
        </p:spPr>
        <p:txBody>
          <a:bodyPr/>
          <a:lstStyle/>
          <a:p>
            <a:pPr eaLnBrk="1" hangingPunct="1"/>
            <a:r>
              <a:rPr lang="en-NZ" dirty="0"/>
              <a:t>Often there are dependencies between inputs.  For example input 1 can test if a field is entered (Y/N) and cause 2 can test if the same field is valid (Y/N).  It is no use testing if the field is valid if it has not been entered.</a:t>
            </a:r>
          </a:p>
          <a:p>
            <a:pPr eaLnBrk="1" hangingPunct="1"/>
            <a:endParaRPr lang="en-NZ" dirty="0"/>
          </a:p>
          <a:p>
            <a:pPr eaLnBrk="1" hangingPunct="1"/>
            <a:r>
              <a:rPr lang="en-NZ" dirty="0"/>
              <a:t>Join columns:  When in a column a input is of no interest any more to determine the effects, a dash ‘-’ is placed in the column for that cause.  This has to be done for both the column with a ‘Y’ and the column with a ‘N’.  This makes the 2 columns identical and one of them can be deleted.</a:t>
            </a:r>
            <a:endParaRPr lang="en-AU" dirty="0"/>
          </a:p>
        </p:txBody>
      </p:sp>
    </p:spTree>
    <p:extLst>
      <p:ext uri="{BB962C8B-B14F-4D97-AF65-F5344CB8AC3E}">
        <p14:creationId xmlns:p14="http://schemas.microsoft.com/office/powerpoint/2010/main" val="1390377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p:txBody>
          <a:bodyPr/>
          <a:lstStyle/>
          <a:p>
            <a:fld id="{E21FD290-4422-424B-BD0E-72AD7A78B798}" type="slidenum">
              <a:rPr lang="en-US"/>
              <a:pPr/>
              <a:t>19</a:t>
            </a:fld>
            <a:endParaRPr lang="en-US" dirty="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xfrm>
            <a:off x="914400" y="4416425"/>
            <a:ext cx="5029200" cy="4183063"/>
          </a:xfrm>
          <a:noFill/>
          <a:ln/>
        </p:spPr>
        <p:txBody>
          <a:bodyPr/>
          <a:lstStyle/>
          <a:p>
            <a:pPr eaLnBrk="1" hangingPunct="1"/>
            <a:r>
              <a:rPr lang="en-NZ" dirty="0"/>
              <a:t>Often there are dependencies between causes.  For example cause 1 can test if a field is entered (Y/N) and cause 2 can test if the same field is valid (Y/N).  It is no use testing if the field is valid if it has not been entered.</a:t>
            </a:r>
          </a:p>
          <a:p>
            <a:pPr eaLnBrk="1" hangingPunct="1"/>
            <a:endParaRPr lang="en-NZ" dirty="0"/>
          </a:p>
          <a:p>
            <a:pPr eaLnBrk="1" hangingPunct="1"/>
            <a:r>
              <a:rPr lang="en-NZ" dirty="0"/>
              <a:t>Join columns:  When in a column a cause is of no interest any more to determine the effects, a dash ‘-’ is placed in the column for that cause.  This has to be done for both the column with a ‘Y’ and the column with a ‘N’.  This makes the 2 columns identical and one of them can be deleted.</a:t>
            </a:r>
            <a:endParaRPr lang="en-AU" dirty="0"/>
          </a:p>
        </p:txBody>
      </p:sp>
    </p:spTree>
    <p:extLst>
      <p:ext uri="{BB962C8B-B14F-4D97-AF65-F5344CB8AC3E}">
        <p14:creationId xmlns:p14="http://schemas.microsoft.com/office/powerpoint/2010/main" val="1560077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p:txBody>
          <a:bodyPr/>
          <a:lstStyle/>
          <a:p>
            <a:fld id="{E97DE15A-F158-43A0-8528-9ED7DBF7A537}" type="slidenum">
              <a:rPr lang="en-US"/>
              <a:pPr/>
              <a:t>20</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xfrm>
            <a:off x="914400" y="4416425"/>
            <a:ext cx="5029200" cy="4183063"/>
          </a:xfrm>
          <a:noFill/>
          <a:ln/>
        </p:spPr>
        <p:txBody>
          <a:bodyPr/>
          <a:lstStyle/>
          <a:p>
            <a:pPr eaLnBrk="1" hangingPunct="1"/>
            <a:endParaRPr lang="en-US" dirty="0"/>
          </a:p>
        </p:txBody>
      </p:sp>
    </p:spTree>
    <p:extLst>
      <p:ext uri="{BB962C8B-B14F-4D97-AF65-F5344CB8AC3E}">
        <p14:creationId xmlns:p14="http://schemas.microsoft.com/office/powerpoint/2010/main" val="146821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285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p:txBody>
          <a:bodyPr/>
          <a:lstStyle/>
          <a:p>
            <a:fld id="{6933B546-54ED-4284-BAD8-EBAAA532BDE4}" type="slidenum">
              <a:rPr lang="en-US"/>
              <a:pPr/>
              <a:t>21</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914400" y="4416425"/>
            <a:ext cx="5029200" cy="4183063"/>
          </a:xfrm>
          <a:noFill/>
          <a:ln/>
        </p:spPr>
        <p:txBody>
          <a:bodyPr/>
          <a:lstStyle/>
          <a:p>
            <a:pPr eaLnBrk="1" hangingPunct="1"/>
            <a:r>
              <a:rPr lang="en-NZ" dirty="0"/>
              <a:t>Ask questions from the analyst for clarification</a:t>
            </a:r>
            <a:endParaRPr lang="en-AU" dirty="0"/>
          </a:p>
        </p:txBody>
      </p:sp>
    </p:spTree>
    <p:extLst>
      <p:ext uri="{BB962C8B-B14F-4D97-AF65-F5344CB8AC3E}">
        <p14:creationId xmlns:p14="http://schemas.microsoft.com/office/powerpoint/2010/main" val="1013254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2180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4326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endParaRPr lang="en-US" dirty="0"/>
          </a:p>
        </p:txBody>
      </p:sp>
      <p:sp>
        <p:nvSpPr>
          <p:cNvPr id="107524" name="Slide Number Placeholder 3"/>
          <p:cNvSpPr>
            <a:spLocks noGrp="1"/>
          </p:cNvSpPr>
          <p:nvPr>
            <p:ph type="sldNum" sz="quarter" idx="5"/>
          </p:nvPr>
        </p:nvSpPr>
        <p:spPr/>
        <p:txBody>
          <a:bodyPr/>
          <a:lstStyle/>
          <a:p>
            <a:fld id="{63525855-D8F4-4E2E-96D5-F109A4CA9E18}" type="slidenum">
              <a:rPr lang="en-US"/>
              <a:pPr/>
              <a:t>24</a:t>
            </a:fld>
            <a:endParaRPr lang="en-US" dirty="0"/>
          </a:p>
        </p:txBody>
      </p:sp>
    </p:spTree>
    <p:extLst>
      <p:ext uri="{BB962C8B-B14F-4D97-AF65-F5344CB8AC3E}">
        <p14:creationId xmlns:p14="http://schemas.microsoft.com/office/powerpoint/2010/main" val="96081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endParaRPr lang="en-US" dirty="0"/>
          </a:p>
        </p:txBody>
      </p:sp>
      <p:sp>
        <p:nvSpPr>
          <p:cNvPr id="107524" name="Slide Number Placeholder 3"/>
          <p:cNvSpPr>
            <a:spLocks noGrp="1"/>
          </p:cNvSpPr>
          <p:nvPr>
            <p:ph type="sldNum" sz="quarter" idx="5"/>
          </p:nvPr>
        </p:nvSpPr>
        <p:spPr/>
        <p:txBody>
          <a:bodyPr/>
          <a:lstStyle/>
          <a:p>
            <a:fld id="{63525855-D8F4-4E2E-96D5-F109A4CA9E18}" type="slidenum">
              <a:rPr lang="en-US"/>
              <a:pPr/>
              <a:t>25</a:t>
            </a:fld>
            <a:endParaRPr lang="en-US" dirty="0"/>
          </a:p>
        </p:txBody>
      </p:sp>
    </p:spTree>
    <p:extLst>
      <p:ext uri="{BB962C8B-B14F-4D97-AF65-F5344CB8AC3E}">
        <p14:creationId xmlns:p14="http://schemas.microsoft.com/office/powerpoint/2010/main" val="689935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endParaRPr lang="en-US" dirty="0"/>
          </a:p>
        </p:txBody>
      </p:sp>
      <p:sp>
        <p:nvSpPr>
          <p:cNvPr id="107524" name="Slide Number Placeholder 3"/>
          <p:cNvSpPr>
            <a:spLocks noGrp="1"/>
          </p:cNvSpPr>
          <p:nvPr>
            <p:ph type="sldNum" sz="quarter" idx="5"/>
          </p:nvPr>
        </p:nvSpPr>
        <p:spPr/>
        <p:txBody>
          <a:bodyPr/>
          <a:lstStyle/>
          <a:p>
            <a:fld id="{63525855-D8F4-4E2E-96D5-F109A4CA9E18}" type="slidenum">
              <a:rPr lang="en-US"/>
              <a:pPr/>
              <a:t>26</a:t>
            </a:fld>
            <a:endParaRPr lang="en-US" dirty="0"/>
          </a:p>
        </p:txBody>
      </p:sp>
    </p:spTree>
    <p:extLst>
      <p:ext uri="{BB962C8B-B14F-4D97-AF65-F5344CB8AC3E}">
        <p14:creationId xmlns:p14="http://schemas.microsoft.com/office/powerpoint/2010/main" val="168962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endParaRPr lang="en-US" dirty="0"/>
          </a:p>
        </p:txBody>
      </p:sp>
      <p:sp>
        <p:nvSpPr>
          <p:cNvPr id="107524" name="Slide Number Placeholder 3"/>
          <p:cNvSpPr>
            <a:spLocks noGrp="1"/>
          </p:cNvSpPr>
          <p:nvPr>
            <p:ph type="sldNum" sz="quarter" idx="5"/>
          </p:nvPr>
        </p:nvSpPr>
        <p:spPr/>
        <p:txBody>
          <a:bodyPr/>
          <a:lstStyle/>
          <a:p>
            <a:fld id="{63525855-D8F4-4E2E-96D5-F109A4CA9E18}" type="slidenum">
              <a:rPr lang="en-US"/>
              <a:pPr/>
              <a:t>27</a:t>
            </a:fld>
            <a:endParaRPr lang="en-US" dirty="0"/>
          </a:p>
        </p:txBody>
      </p:sp>
    </p:spTree>
    <p:extLst>
      <p:ext uri="{BB962C8B-B14F-4D97-AF65-F5344CB8AC3E}">
        <p14:creationId xmlns:p14="http://schemas.microsoft.com/office/powerpoint/2010/main" val="1138121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endParaRPr lang="en-US" dirty="0"/>
          </a:p>
        </p:txBody>
      </p:sp>
      <p:sp>
        <p:nvSpPr>
          <p:cNvPr id="107524" name="Slide Number Placeholder 3"/>
          <p:cNvSpPr>
            <a:spLocks noGrp="1"/>
          </p:cNvSpPr>
          <p:nvPr>
            <p:ph type="sldNum" sz="quarter" idx="5"/>
          </p:nvPr>
        </p:nvSpPr>
        <p:spPr/>
        <p:txBody>
          <a:bodyPr/>
          <a:lstStyle/>
          <a:p>
            <a:fld id="{63525855-D8F4-4E2E-96D5-F109A4CA9E18}" type="slidenum">
              <a:rPr lang="en-US"/>
              <a:pPr/>
              <a:t>28</a:t>
            </a:fld>
            <a:endParaRPr lang="en-US" dirty="0"/>
          </a:p>
        </p:txBody>
      </p:sp>
    </p:spTree>
    <p:extLst>
      <p:ext uri="{BB962C8B-B14F-4D97-AF65-F5344CB8AC3E}">
        <p14:creationId xmlns:p14="http://schemas.microsoft.com/office/powerpoint/2010/main" val="668345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endParaRPr lang="en-US" dirty="0"/>
          </a:p>
        </p:txBody>
      </p:sp>
      <p:sp>
        <p:nvSpPr>
          <p:cNvPr id="107524" name="Slide Number Placeholder 3"/>
          <p:cNvSpPr>
            <a:spLocks noGrp="1"/>
          </p:cNvSpPr>
          <p:nvPr>
            <p:ph type="sldNum" sz="quarter" idx="5"/>
          </p:nvPr>
        </p:nvSpPr>
        <p:spPr/>
        <p:txBody>
          <a:bodyPr/>
          <a:lstStyle/>
          <a:p>
            <a:fld id="{63525855-D8F4-4E2E-96D5-F109A4CA9E18}" type="slidenum">
              <a:rPr lang="en-US"/>
              <a:pPr/>
              <a:t>29</a:t>
            </a:fld>
            <a:endParaRPr lang="en-US" dirty="0"/>
          </a:p>
        </p:txBody>
      </p:sp>
    </p:spTree>
    <p:extLst>
      <p:ext uri="{BB962C8B-B14F-4D97-AF65-F5344CB8AC3E}">
        <p14:creationId xmlns:p14="http://schemas.microsoft.com/office/powerpoint/2010/main" val="2049804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endParaRPr lang="en-US" dirty="0"/>
          </a:p>
        </p:txBody>
      </p:sp>
      <p:sp>
        <p:nvSpPr>
          <p:cNvPr id="107524" name="Slide Number Placeholder 3"/>
          <p:cNvSpPr>
            <a:spLocks noGrp="1"/>
          </p:cNvSpPr>
          <p:nvPr>
            <p:ph type="sldNum" sz="quarter" idx="5"/>
          </p:nvPr>
        </p:nvSpPr>
        <p:spPr/>
        <p:txBody>
          <a:bodyPr/>
          <a:lstStyle/>
          <a:p>
            <a:fld id="{63525855-D8F4-4E2E-96D5-F109A4CA9E18}" type="slidenum">
              <a:rPr lang="en-US"/>
              <a:pPr/>
              <a:t>30</a:t>
            </a:fld>
            <a:endParaRPr lang="en-US" dirty="0"/>
          </a:p>
        </p:txBody>
      </p:sp>
    </p:spTree>
    <p:extLst>
      <p:ext uri="{BB962C8B-B14F-4D97-AF65-F5344CB8AC3E}">
        <p14:creationId xmlns:p14="http://schemas.microsoft.com/office/powerpoint/2010/main" val="984282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4540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4347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endParaRPr lang="en-US" dirty="0"/>
          </a:p>
        </p:txBody>
      </p:sp>
      <p:sp>
        <p:nvSpPr>
          <p:cNvPr id="107524" name="Slide Number Placeholder 3"/>
          <p:cNvSpPr>
            <a:spLocks noGrp="1"/>
          </p:cNvSpPr>
          <p:nvPr>
            <p:ph type="sldNum" sz="quarter" idx="5"/>
          </p:nvPr>
        </p:nvSpPr>
        <p:spPr/>
        <p:txBody>
          <a:bodyPr/>
          <a:lstStyle/>
          <a:p>
            <a:fld id="{63525855-D8F4-4E2E-96D5-F109A4CA9E18}" type="slidenum">
              <a:rPr lang="en-US"/>
              <a:pPr/>
              <a:t>32</a:t>
            </a:fld>
            <a:endParaRPr lang="en-US" dirty="0"/>
          </a:p>
        </p:txBody>
      </p:sp>
    </p:spTree>
    <p:extLst>
      <p:ext uri="{BB962C8B-B14F-4D97-AF65-F5344CB8AC3E}">
        <p14:creationId xmlns:p14="http://schemas.microsoft.com/office/powerpoint/2010/main" val="155820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p:spPr>
        <p:txBody>
          <a:bodyPr/>
          <a:lstStyle/>
          <a:p>
            <a:pPr eaLnBrk="1" hangingPunct="1"/>
            <a:endParaRPr lang="en-US" dirty="0"/>
          </a:p>
        </p:txBody>
      </p:sp>
      <p:sp>
        <p:nvSpPr>
          <p:cNvPr id="111620" name="Slide Number Placeholder 3"/>
          <p:cNvSpPr>
            <a:spLocks noGrp="1"/>
          </p:cNvSpPr>
          <p:nvPr>
            <p:ph type="sldNum" sz="quarter" idx="5"/>
          </p:nvPr>
        </p:nvSpPr>
        <p:spPr/>
        <p:txBody>
          <a:bodyPr/>
          <a:lstStyle/>
          <a:p>
            <a:fld id="{EAFEAF47-D81E-4919-B98F-820F3CBE67B6}" type="slidenum">
              <a:rPr lang="en-US"/>
              <a:pPr/>
              <a:t>33</a:t>
            </a:fld>
            <a:endParaRPr lang="en-US" dirty="0"/>
          </a:p>
        </p:txBody>
      </p:sp>
    </p:spTree>
    <p:extLst>
      <p:ext uri="{BB962C8B-B14F-4D97-AF65-F5344CB8AC3E}">
        <p14:creationId xmlns:p14="http://schemas.microsoft.com/office/powerpoint/2010/main" val="47219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4494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5079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p:spPr>
        <p:txBody>
          <a:bodyPr/>
          <a:lstStyle/>
          <a:p>
            <a:pPr eaLnBrk="1" hangingPunct="1"/>
            <a:endParaRPr lang="en-US" dirty="0"/>
          </a:p>
        </p:txBody>
      </p:sp>
      <p:sp>
        <p:nvSpPr>
          <p:cNvPr id="113668" name="Slide Number Placeholder 3"/>
          <p:cNvSpPr>
            <a:spLocks noGrp="1"/>
          </p:cNvSpPr>
          <p:nvPr>
            <p:ph type="sldNum" sz="quarter" idx="5"/>
          </p:nvPr>
        </p:nvSpPr>
        <p:spPr/>
        <p:txBody>
          <a:bodyPr/>
          <a:lstStyle/>
          <a:p>
            <a:fld id="{B2728956-3AD5-44C4-82F8-0BF0B247057D}" type="slidenum">
              <a:rPr lang="en-US"/>
              <a:pPr/>
              <a:t>36</a:t>
            </a:fld>
            <a:endParaRPr lang="en-US" dirty="0"/>
          </a:p>
        </p:txBody>
      </p:sp>
    </p:spTree>
    <p:extLst>
      <p:ext uri="{BB962C8B-B14F-4D97-AF65-F5344CB8AC3E}">
        <p14:creationId xmlns:p14="http://schemas.microsoft.com/office/powerpoint/2010/main" val="923350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a:p>
        </p:txBody>
      </p:sp>
      <p:sp>
        <p:nvSpPr>
          <p:cNvPr id="115716" name="Slide Number Placeholder 3"/>
          <p:cNvSpPr>
            <a:spLocks noGrp="1"/>
          </p:cNvSpPr>
          <p:nvPr>
            <p:ph type="sldNum" sz="quarter" idx="5"/>
          </p:nvPr>
        </p:nvSpPr>
        <p:spPr/>
        <p:txBody>
          <a:bodyPr/>
          <a:lstStyle/>
          <a:p>
            <a:fld id="{3BBEE21F-1B4A-4073-BA05-0FC6AC283565}" type="slidenum">
              <a:rPr lang="en-US"/>
              <a:pPr/>
              <a:t>37</a:t>
            </a:fld>
            <a:endParaRPr lang="en-US" dirty="0"/>
          </a:p>
        </p:txBody>
      </p:sp>
    </p:spTree>
    <p:extLst>
      <p:ext uri="{BB962C8B-B14F-4D97-AF65-F5344CB8AC3E}">
        <p14:creationId xmlns:p14="http://schemas.microsoft.com/office/powerpoint/2010/main" val="1519787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eaLnBrk="1" hangingPunct="1"/>
            <a:endParaRPr lang="en-US" dirty="0"/>
          </a:p>
        </p:txBody>
      </p:sp>
      <p:sp>
        <p:nvSpPr>
          <p:cNvPr id="117764" name="Slide Number Placeholder 3"/>
          <p:cNvSpPr>
            <a:spLocks noGrp="1"/>
          </p:cNvSpPr>
          <p:nvPr>
            <p:ph type="sldNum" sz="quarter" idx="5"/>
          </p:nvPr>
        </p:nvSpPr>
        <p:spPr/>
        <p:txBody>
          <a:bodyPr/>
          <a:lstStyle/>
          <a:p>
            <a:fld id="{CA2C77DE-2204-4C7D-89A4-074DEB61FD95}" type="slidenum">
              <a:rPr lang="en-US"/>
              <a:pPr/>
              <a:t>38</a:t>
            </a:fld>
            <a:endParaRPr lang="en-US" dirty="0"/>
          </a:p>
        </p:txBody>
      </p:sp>
    </p:spTree>
    <p:extLst>
      <p:ext uri="{BB962C8B-B14F-4D97-AF65-F5344CB8AC3E}">
        <p14:creationId xmlns:p14="http://schemas.microsoft.com/office/powerpoint/2010/main" val="1922749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713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312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312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0069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0069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8267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a:ln/>
        </p:spPr>
      </p:sp>
      <p:sp>
        <p:nvSpPr>
          <p:cNvPr id="98306" name="Notes Placeholder 2"/>
          <p:cNvSpPr>
            <a:spLocks noGrp="1"/>
          </p:cNvSpPr>
          <p:nvPr>
            <p:ph type="body" idx="1"/>
          </p:nvPr>
        </p:nvSpPr>
        <p:spPr>
          <a:noFill/>
          <a:ln/>
        </p:spPr>
        <p:txBody>
          <a:bodyPr/>
          <a:lstStyle/>
          <a:p>
            <a:endParaRPr lang="en-US" dirty="0"/>
          </a:p>
        </p:txBody>
      </p:sp>
      <p:sp>
        <p:nvSpPr>
          <p:cNvPr id="4" name="Slide Number Placeholder 3"/>
          <p:cNvSpPr>
            <a:spLocks noGrp="1"/>
          </p:cNvSpPr>
          <p:nvPr>
            <p:ph type="sldNum" sz="quarter" idx="5"/>
          </p:nvPr>
        </p:nvSpPr>
        <p:spPr/>
        <p:txBody>
          <a:bodyPr/>
          <a:lstStyle/>
          <a:p>
            <a:fld id="{CBED8F4E-071C-4D66-992B-7E308E039764}" type="slidenum">
              <a:rPr lang="en-US"/>
              <a:pPr/>
              <a:t>48</a:t>
            </a:fld>
            <a:endParaRPr lang="en-US" dirty="0"/>
          </a:p>
        </p:txBody>
      </p:sp>
    </p:spTree>
    <p:extLst>
      <p:ext uri="{BB962C8B-B14F-4D97-AF65-F5344CB8AC3E}">
        <p14:creationId xmlns:p14="http://schemas.microsoft.com/office/powerpoint/2010/main" val="168403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p:spPr>
        <p:txBody>
          <a:bodyPr/>
          <a:lstStyle/>
          <a:p>
            <a:endParaRPr lang="en-US" dirty="0"/>
          </a:p>
        </p:txBody>
      </p:sp>
      <p:sp>
        <p:nvSpPr>
          <p:cNvPr id="4" name="Slide Number Placeholder 3"/>
          <p:cNvSpPr>
            <a:spLocks noGrp="1"/>
          </p:cNvSpPr>
          <p:nvPr>
            <p:ph type="sldNum" sz="quarter" idx="5"/>
          </p:nvPr>
        </p:nvSpPr>
        <p:spPr/>
        <p:txBody>
          <a:bodyPr/>
          <a:lstStyle/>
          <a:p>
            <a:fld id="{4613C03D-65FB-4203-A112-765D3E80B37F}" type="slidenum">
              <a:rPr lang="en-US"/>
              <a:pPr/>
              <a:t>49</a:t>
            </a:fld>
            <a:endParaRPr lang="en-US" dirty="0"/>
          </a:p>
        </p:txBody>
      </p:sp>
    </p:spTree>
    <p:extLst>
      <p:ext uri="{BB962C8B-B14F-4D97-AF65-F5344CB8AC3E}">
        <p14:creationId xmlns:p14="http://schemas.microsoft.com/office/powerpoint/2010/main" val="1465167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p:spPr>
        <p:txBody>
          <a:bodyPr/>
          <a:lstStyle/>
          <a:p>
            <a:pPr eaLnBrk="1" hangingPunct="1"/>
            <a:endParaRPr lang="en-US" dirty="0"/>
          </a:p>
        </p:txBody>
      </p:sp>
      <p:sp>
        <p:nvSpPr>
          <p:cNvPr id="123908" name="Slide Number Placeholder 3"/>
          <p:cNvSpPr>
            <a:spLocks noGrp="1"/>
          </p:cNvSpPr>
          <p:nvPr>
            <p:ph type="sldNum" sz="quarter" idx="5"/>
          </p:nvPr>
        </p:nvSpPr>
        <p:spPr/>
        <p:txBody>
          <a:bodyPr/>
          <a:lstStyle/>
          <a:p>
            <a:fld id="{00BB2447-C0C2-4C31-84B2-EC0685F2209B}" type="slidenum">
              <a:rPr lang="en-US"/>
              <a:pPr/>
              <a:t>50</a:t>
            </a:fld>
            <a:endParaRPr lang="en-US" dirty="0"/>
          </a:p>
        </p:txBody>
      </p:sp>
    </p:spTree>
    <p:extLst>
      <p:ext uri="{BB962C8B-B14F-4D97-AF65-F5344CB8AC3E}">
        <p14:creationId xmlns:p14="http://schemas.microsoft.com/office/powerpoint/2010/main" val="1544940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p:spPr>
        <p:txBody>
          <a:bodyPr/>
          <a:lstStyle/>
          <a:p>
            <a:pPr eaLnBrk="1" hangingPunct="1"/>
            <a:endParaRPr lang="en-US" dirty="0"/>
          </a:p>
        </p:txBody>
      </p:sp>
      <p:sp>
        <p:nvSpPr>
          <p:cNvPr id="123908" name="Slide Number Placeholder 3"/>
          <p:cNvSpPr>
            <a:spLocks noGrp="1"/>
          </p:cNvSpPr>
          <p:nvPr>
            <p:ph type="sldNum" sz="quarter" idx="5"/>
          </p:nvPr>
        </p:nvSpPr>
        <p:spPr/>
        <p:txBody>
          <a:bodyPr/>
          <a:lstStyle/>
          <a:p>
            <a:fld id="{B3D07D35-18EC-40B6-B4C2-1CC6F5F2438E}" type="slidenum">
              <a:rPr lang="en-US"/>
              <a:pPr/>
              <a:t>51</a:t>
            </a:fld>
            <a:endParaRPr lang="en-US" dirty="0"/>
          </a:p>
        </p:txBody>
      </p:sp>
    </p:spTree>
    <p:extLst>
      <p:ext uri="{BB962C8B-B14F-4D97-AF65-F5344CB8AC3E}">
        <p14:creationId xmlns:p14="http://schemas.microsoft.com/office/powerpoint/2010/main" val="1886280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a:ln/>
        </p:spPr>
      </p:sp>
      <p:sp>
        <p:nvSpPr>
          <p:cNvPr id="106498" name="Notes Placeholder 2"/>
          <p:cNvSpPr>
            <a:spLocks noGrp="1"/>
          </p:cNvSpPr>
          <p:nvPr>
            <p:ph type="body" idx="1"/>
          </p:nvPr>
        </p:nvSpPr>
        <p:spPr>
          <a:noFill/>
          <a:ln/>
        </p:spPr>
        <p:txBody>
          <a:bodyPr/>
          <a:lstStyle/>
          <a:p>
            <a:r>
              <a:rPr lang="en-US" dirty="0"/>
              <a:t>Lots of undefined actions – get them either defined as errors or ignore or something – you need to know what to do</a:t>
            </a:r>
          </a:p>
        </p:txBody>
      </p:sp>
      <p:sp>
        <p:nvSpPr>
          <p:cNvPr id="124932" name="Slide Number Placeholder 3"/>
          <p:cNvSpPr>
            <a:spLocks noGrp="1"/>
          </p:cNvSpPr>
          <p:nvPr>
            <p:ph type="sldNum" sz="quarter" idx="5"/>
          </p:nvPr>
        </p:nvSpPr>
        <p:spPr/>
        <p:txBody>
          <a:bodyPr/>
          <a:lstStyle/>
          <a:p>
            <a:fld id="{148F7ABC-B287-4985-B371-D940D56CF830}" type="slidenum">
              <a:rPr lang="en-US"/>
              <a:pPr/>
              <a:t>52</a:t>
            </a:fld>
            <a:endParaRPr lang="en-US" dirty="0"/>
          </a:p>
        </p:txBody>
      </p:sp>
    </p:spTree>
    <p:extLst>
      <p:ext uri="{BB962C8B-B14F-4D97-AF65-F5344CB8AC3E}">
        <p14:creationId xmlns:p14="http://schemas.microsoft.com/office/powerpoint/2010/main" val="118421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3776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a:ln/>
        </p:spPr>
      </p:sp>
      <p:sp>
        <p:nvSpPr>
          <p:cNvPr id="108546" name="Notes Placeholder 2"/>
          <p:cNvSpPr>
            <a:spLocks noGrp="1"/>
          </p:cNvSpPr>
          <p:nvPr>
            <p:ph type="body" idx="1"/>
          </p:nvPr>
        </p:nvSpPr>
        <p:spPr>
          <a:noFill/>
          <a:ln/>
        </p:spPr>
        <p:txBody>
          <a:bodyPr/>
          <a:lstStyle/>
          <a:p>
            <a:pPr eaLnBrk="1" hangingPunct="1"/>
            <a:endParaRPr lang="en-US" dirty="0"/>
          </a:p>
        </p:txBody>
      </p:sp>
      <p:sp>
        <p:nvSpPr>
          <p:cNvPr id="134148" name="Slide Number Placeholder 3"/>
          <p:cNvSpPr>
            <a:spLocks noGrp="1"/>
          </p:cNvSpPr>
          <p:nvPr>
            <p:ph type="sldNum" sz="quarter" idx="5"/>
          </p:nvPr>
        </p:nvSpPr>
        <p:spPr/>
        <p:txBody>
          <a:bodyPr/>
          <a:lstStyle/>
          <a:p>
            <a:fld id="{841DB6ED-1140-4843-AC7E-A0274EDB784B}" type="slidenum">
              <a:rPr lang="en-US"/>
              <a:pPr/>
              <a:t>53</a:t>
            </a:fld>
            <a:endParaRPr lang="en-US" dirty="0"/>
          </a:p>
        </p:txBody>
      </p:sp>
    </p:spTree>
    <p:extLst>
      <p:ext uri="{BB962C8B-B14F-4D97-AF65-F5344CB8AC3E}">
        <p14:creationId xmlns:p14="http://schemas.microsoft.com/office/powerpoint/2010/main" val="800104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a:ln/>
        </p:spPr>
      </p:sp>
      <p:sp>
        <p:nvSpPr>
          <p:cNvPr id="110594" name="Notes Placeholder 2"/>
          <p:cNvSpPr>
            <a:spLocks noGrp="1"/>
          </p:cNvSpPr>
          <p:nvPr>
            <p:ph type="body" idx="1"/>
          </p:nvPr>
        </p:nvSpPr>
        <p:spPr>
          <a:noFill/>
          <a:ln/>
        </p:spPr>
        <p:txBody>
          <a:bodyPr/>
          <a:lstStyle/>
          <a:p>
            <a:r>
              <a:rPr lang="en-US" dirty="0"/>
              <a:t>Well – for “state/transition coverage, </a:t>
            </a:r>
          </a:p>
        </p:txBody>
      </p:sp>
      <p:sp>
        <p:nvSpPr>
          <p:cNvPr id="4" name="Slide Number Placeholder 3"/>
          <p:cNvSpPr>
            <a:spLocks noGrp="1"/>
          </p:cNvSpPr>
          <p:nvPr>
            <p:ph type="sldNum" sz="quarter" idx="5"/>
          </p:nvPr>
        </p:nvSpPr>
        <p:spPr/>
        <p:txBody>
          <a:bodyPr/>
          <a:lstStyle/>
          <a:p>
            <a:fld id="{5569656A-A15F-4D1C-9682-CCCB445FB8B4}" type="slidenum">
              <a:rPr lang="en-US"/>
              <a:pPr/>
              <a:t>54</a:t>
            </a:fld>
            <a:endParaRPr lang="en-US" dirty="0"/>
          </a:p>
        </p:txBody>
      </p:sp>
    </p:spTree>
    <p:extLst>
      <p:ext uri="{BB962C8B-B14F-4D97-AF65-F5344CB8AC3E}">
        <p14:creationId xmlns:p14="http://schemas.microsoft.com/office/powerpoint/2010/main" val="1598237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a:ln/>
        </p:spPr>
      </p:sp>
      <p:sp>
        <p:nvSpPr>
          <p:cNvPr id="112642" name="Notes Placeholder 2"/>
          <p:cNvSpPr>
            <a:spLocks noGrp="1"/>
          </p:cNvSpPr>
          <p:nvPr>
            <p:ph type="body" idx="1"/>
          </p:nvPr>
        </p:nvSpPr>
        <p:spPr>
          <a:noFill/>
          <a:ln/>
        </p:spPr>
        <p:txBody>
          <a:bodyPr/>
          <a:lstStyle/>
          <a:p>
            <a:r>
              <a:rPr lang="en-US" dirty="0"/>
              <a:t>Well – for “state/transition coverage, </a:t>
            </a:r>
          </a:p>
        </p:txBody>
      </p:sp>
      <p:sp>
        <p:nvSpPr>
          <p:cNvPr id="4" name="Slide Number Placeholder 3"/>
          <p:cNvSpPr>
            <a:spLocks noGrp="1"/>
          </p:cNvSpPr>
          <p:nvPr>
            <p:ph type="sldNum" sz="quarter" idx="5"/>
          </p:nvPr>
        </p:nvSpPr>
        <p:spPr/>
        <p:txBody>
          <a:bodyPr/>
          <a:lstStyle/>
          <a:p>
            <a:fld id="{68B0A25B-A7AA-4041-854C-EE9B34D2F699}" type="slidenum">
              <a:rPr lang="en-US"/>
              <a:pPr/>
              <a:t>55</a:t>
            </a:fld>
            <a:endParaRPr lang="en-US" dirty="0"/>
          </a:p>
        </p:txBody>
      </p:sp>
    </p:spTree>
    <p:extLst>
      <p:ext uri="{BB962C8B-B14F-4D97-AF65-F5344CB8AC3E}">
        <p14:creationId xmlns:p14="http://schemas.microsoft.com/office/powerpoint/2010/main" val="55900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a:ln/>
        </p:spPr>
      </p:sp>
      <p:sp>
        <p:nvSpPr>
          <p:cNvPr id="114690" name="Notes Placeholder 2"/>
          <p:cNvSpPr>
            <a:spLocks noGrp="1"/>
          </p:cNvSpPr>
          <p:nvPr>
            <p:ph type="body" idx="1"/>
          </p:nvPr>
        </p:nvSpPr>
        <p:spPr>
          <a:noFill/>
          <a:ln/>
        </p:spPr>
        <p:txBody>
          <a:bodyPr/>
          <a:lstStyle/>
          <a:p>
            <a:pPr eaLnBrk="1" hangingPunct="1"/>
            <a:endParaRPr lang="en-US" dirty="0"/>
          </a:p>
        </p:txBody>
      </p:sp>
      <p:sp>
        <p:nvSpPr>
          <p:cNvPr id="126980" name="Slide Number Placeholder 3"/>
          <p:cNvSpPr>
            <a:spLocks noGrp="1"/>
          </p:cNvSpPr>
          <p:nvPr>
            <p:ph type="sldNum" sz="quarter" idx="5"/>
          </p:nvPr>
        </p:nvSpPr>
        <p:spPr/>
        <p:txBody>
          <a:bodyPr/>
          <a:lstStyle/>
          <a:p>
            <a:fld id="{53BEBECA-69B0-489F-96F7-56D8553989E4}" type="slidenum">
              <a:rPr lang="en-US"/>
              <a:pPr/>
              <a:t>56</a:t>
            </a:fld>
            <a:endParaRPr lang="en-US" dirty="0"/>
          </a:p>
        </p:txBody>
      </p:sp>
    </p:spTree>
    <p:extLst>
      <p:ext uri="{BB962C8B-B14F-4D97-AF65-F5344CB8AC3E}">
        <p14:creationId xmlns:p14="http://schemas.microsoft.com/office/powerpoint/2010/main" val="4551227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noTextEdit="1"/>
          </p:cNvSpPr>
          <p:nvPr>
            <p:ph type="sldImg"/>
          </p:nvPr>
        </p:nvSpPr>
        <p:spPr>
          <a:ln/>
        </p:spPr>
      </p:sp>
      <p:sp>
        <p:nvSpPr>
          <p:cNvPr id="174082" name="Notes Placeholder 2"/>
          <p:cNvSpPr>
            <a:spLocks noGrp="1"/>
          </p:cNvSpPr>
          <p:nvPr>
            <p:ph type="body" idx="1"/>
          </p:nvPr>
        </p:nvSpPr>
        <p:spPr>
          <a:noFill/>
          <a:ln/>
        </p:spPr>
        <p:txBody>
          <a:bodyPr/>
          <a:lstStyle/>
          <a:p>
            <a:pPr eaLnBrk="1" hangingPunct="1"/>
            <a:endParaRPr lang="en-US" dirty="0"/>
          </a:p>
        </p:txBody>
      </p:sp>
      <p:sp>
        <p:nvSpPr>
          <p:cNvPr id="128004" name="Slide Number Placeholder 3"/>
          <p:cNvSpPr>
            <a:spLocks noGrp="1"/>
          </p:cNvSpPr>
          <p:nvPr>
            <p:ph type="sldNum" sz="quarter" idx="5"/>
          </p:nvPr>
        </p:nvSpPr>
        <p:spPr/>
        <p:txBody>
          <a:bodyPr/>
          <a:lstStyle/>
          <a:p>
            <a:fld id="{1BFC5CA2-A9F7-4D4E-8171-6ACAFEFAA63C}" type="slidenum">
              <a:rPr lang="en-US"/>
              <a:pPr/>
              <a:t>57</a:t>
            </a:fld>
            <a:endParaRPr lang="en-US" dirty="0"/>
          </a:p>
        </p:txBody>
      </p:sp>
    </p:spTree>
    <p:extLst>
      <p:ext uri="{BB962C8B-B14F-4D97-AF65-F5344CB8AC3E}">
        <p14:creationId xmlns:p14="http://schemas.microsoft.com/office/powerpoint/2010/main" val="3918063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p:cNvSpPr>
            <a:spLocks noGrp="1" noRot="1" noChangeAspect="1" noTextEdit="1"/>
          </p:cNvSpPr>
          <p:nvPr>
            <p:ph type="sldImg"/>
          </p:nvPr>
        </p:nvSpPr>
        <p:spPr>
          <a:ln/>
        </p:spPr>
      </p:sp>
      <p:sp>
        <p:nvSpPr>
          <p:cNvPr id="176130" name="Notes Placeholder 2"/>
          <p:cNvSpPr>
            <a:spLocks noGrp="1"/>
          </p:cNvSpPr>
          <p:nvPr>
            <p:ph type="body" idx="1"/>
          </p:nvPr>
        </p:nvSpPr>
        <p:spPr>
          <a:noFill/>
          <a:ln/>
        </p:spPr>
        <p:txBody>
          <a:bodyPr/>
          <a:lstStyle/>
          <a:p>
            <a:pPr eaLnBrk="1" hangingPunct="1"/>
            <a:endParaRPr lang="en-US" dirty="0"/>
          </a:p>
        </p:txBody>
      </p:sp>
      <p:sp>
        <p:nvSpPr>
          <p:cNvPr id="129028" name="Slide Number Placeholder 3"/>
          <p:cNvSpPr>
            <a:spLocks noGrp="1"/>
          </p:cNvSpPr>
          <p:nvPr>
            <p:ph type="sldNum" sz="quarter" idx="5"/>
          </p:nvPr>
        </p:nvSpPr>
        <p:spPr/>
        <p:txBody>
          <a:bodyPr/>
          <a:lstStyle/>
          <a:p>
            <a:fld id="{AE6342C3-CA87-4AC0-A727-FBE677DFB183}" type="slidenum">
              <a:rPr lang="en-US"/>
              <a:pPr/>
              <a:t>58</a:t>
            </a:fld>
            <a:endParaRPr lang="en-US" dirty="0"/>
          </a:p>
        </p:txBody>
      </p:sp>
    </p:spTree>
    <p:extLst>
      <p:ext uri="{BB962C8B-B14F-4D97-AF65-F5344CB8AC3E}">
        <p14:creationId xmlns:p14="http://schemas.microsoft.com/office/powerpoint/2010/main" val="1661629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Slide Image Placeholder 1"/>
          <p:cNvSpPr>
            <a:spLocks noGrp="1" noRot="1" noChangeAspect="1" noTextEdit="1"/>
          </p:cNvSpPr>
          <p:nvPr>
            <p:ph type="sldImg"/>
          </p:nvPr>
        </p:nvSpPr>
        <p:spPr>
          <a:ln/>
        </p:spPr>
      </p:sp>
      <p:sp>
        <p:nvSpPr>
          <p:cNvPr id="178178" name="Notes Placeholder 2"/>
          <p:cNvSpPr>
            <a:spLocks noGrp="1"/>
          </p:cNvSpPr>
          <p:nvPr>
            <p:ph type="body" idx="1"/>
          </p:nvPr>
        </p:nvSpPr>
        <p:spPr>
          <a:noFill/>
          <a:ln/>
        </p:spPr>
        <p:txBody>
          <a:bodyPr/>
          <a:lstStyle/>
          <a:p>
            <a:pPr eaLnBrk="1" hangingPunct="1"/>
            <a:endParaRPr lang="en-US" dirty="0"/>
          </a:p>
        </p:txBody>
      </p:sp>
      <p:sp>
        <p:nvSpPr>
          <p:cNvPr id="130052" name="Slide Number Placeholder 3"/>
          <p:cNvSpPr>
            <a:spLocks noGrp="1"/>
          </p:cNvSpPr>
          <p:nvPr>
            <p:ph type="sldNum" sz="quarter" idx="5"/>
          </p:nvPr>
        </p:nvSpPr>
        <p:spPr/>
        <p:txBody>
          <a:bodyPr/>
          <a:lstStyle/>
          <a:p>
            <a:fld id="{E28A5AA5-F09F-49B9-AC88-6238848F98A8}" type="slidenum">
              <a:rPr lang="en-US"/>
              <a:pPr/>
              <a:t>59</a:t>
            </a:fld>
            <a:endParaRPr lang="en-US" dirty="0"/>
          </a:p>
        </p:txBody>
      </p:sp>
    </p:spTree>
    <p:extLst>
      <p:ext uri="{BB962C8B-B14F-4D97-AF65-F5344CB8AC3E}">
        <p14:creationId xmlns:p14="http://schemas.microsoft.com/office/powerpoint/2010/main" val="559108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Slide Image Placeholder 1"/>
          <p:cNvSpPr>
            <a:spLocks noGrp="1" noRot="1" noChangeAspect="1" noTextEdit="1"/>
          </p:cNvSpPr>
          <p:nvPr>
            <p:ph type="sldImg"/>
          </p:nvPr>
        </p:nvSpPr>
        <p:spPr>
          <a:ln/>
        </p:spPr>
      </p:sp>
      <p:sp>
        <p:nvSpPr>
          <p:cNvPr id="180226" name="Notes Placeholder 2"/>
          <p:cNvSpPr>
            <a:spLocks noGrp="1"/>
          </p:cNvSpPr>
          <p:nvPr>
            <p:ph type="body" idx="1"/>
          </p:nvPr>
        </p:nvSpPr>
        <p:spPr>
          <a:noFill/>
          <a:ln/>
        </p:spPr>
        <p:txBody>
          <a:bodyPr/>
          <a:lstStyle/>
          <a:p>
            <a:pPr eaLnBrk="1" hangingPunct="1"/>
            <a:endParaRPr lang="en-US" dirty="0"/>
          </a:p>
        </p:txBody>
      </p:sp>
      <p:sp>
        <p:nvSpPr>
          <p:cNvPr id="134148" name="Slide Number Placeholder 3"/>
          <p:cNvSpPr>
            <a:spLocks noGrp="1"/>
          </p:cNvSpPr>
          <p:nvPr>
            <p:ph type="sldNum" sz="quarter" idx="5"/>
          </p:nvPr>
        </p:nvSpPr>
        <p:spPr/>
        <p:txBody>
          <a:bodyPr/>
          <a:lstStyle/>
          <a:p>
            <a:fld id="{FEC4CAAA-08F0-4C90-BD96-31798A5FB93C}" type="slidenum">
              <a:rPr lang="en-US"/>
              <a:pPr/>
              <a:t>60</a:t>
            </a:fld>
            <a:endParaRPr lang="en-US" dirty="0"/>
          </a:p>
        </p:txBody>
      </p:sp>
    </p:spTree>
    <p:extLst>
      <p:ext uri="{BB962C8B-B14F-4D97-AF65-F5344CB8AC3E}">
        <p14:creationId xmlns:p14="http://schemas.microsoft.com/office/powerpoint/2010/main" val="1923506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a:ln/>
        </p:spPr>
      </p:sp>
      <p:sp>
        <p:nvSpPr>
          <p:cNvPr id="124930" name="Notes Placeholder 2"/>
          <p:cNvSpPr>
            <a:spLocks noGrp="1"/>
          </p:cNvSpPr>
          <p:nvPr>
            <p:ph type="body" idx="1"/>
          </p:nvPr>
        </p:nvSpPr>
        <p:spPr>
          <a:noFill/>
          <a:ln/>
        </p:spPr>
        <p:txBody>
          <a:bodyPr/>
          <a:lstStyle/>
          <a:p>
            <a:pPr eaLnBrk="1" hangingPunct="1"/>
            <a:endParaRPr lang="en-US" dirty="0"/>
          </a:p>
        </p:txBody>
      </p:sp>
      <p:sp>
        <p:nvSpPr>
          <p:cNvPr id="121860" name="Slide Number Placeholder 3"/>
          <p:cNvSpPr>
            <a:spLocks noGrp="1"/>
          </p:cNvSpPr>
          <p:nvPr>
            <p:ph type="sldNum" sz="quarter" idx="5"/>
          </p:nvPr>
        </p:nvSpPr>
        <p:spPr/>
        <p:txBody>
          <a:bodyPr/>
          <a:lstStyle/>
          <a:p>
            <a:fld id="{C634CE17-5E91-4213-A9D8-FEFFE2DE242F}" type="slidenum">
              <a:rPr lang="en-US"/>
              <a:pPr/>
              <a:t>65</a:t>
            </a:fld>
            <a:endParaRPr lang="en-US" dirty="0"/>
          </a:p>
        </p:txBody>
      </p:sp>
    </p:spTree>
    <p:extLst>
      <p:ext uri="{BB962C8B-B14F-4D97-AF65-F5344CB8AC3E}">
        <p14:creationId xmlns:p14="http://schemas.microsoft.com/office/powerpoint/2010/main" val="1251073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a:ln/>
        </p:spPr>
      </p:sp>
      <p:sp>
        <p:nvSpPr>
          <p:cNvPr id="126978" name="Notes Placeholder 2"/>
          <p:cNvSpPr>
            <a:spLocks noGrp="1"/>
          </p:cNvSpPr>
          <p:nvPr>
            <p:ph type="body" idx="1"/>
          </p:nvPr>
        </p:nvSpPr>
        <p:spPr>
          <a:noFill/>
          <a:ln/>
        </p:spPr>
        <p:txBody>
          <a:bodyPr/>
          <a:lstStyle/>
          <a:p>
            <a:pPr eaLnBrk="1" hangingPunct="1"/>
            <a:endParaRPr lang="en-US" dirty="0"/>
          </a:p>
        </p:txBody>
      </p:sp>
      <p:sp>
        <p:nvSpPr>
          <p:cNvPr id="122884" name="Slide Number Placeholder 3"/>
          <p:cNvSpPr>
            <a:spLocks noGrp="1"/>
          </p:cNvSpPr>
          <p:nvPr>
            <p:ph type="sldNum" sz="quarter" idx="5"/>
          </p:nvPr>
        </p:nvSpPr>
        <p:spPr/>
        <p:txBody>
          <a:bodyPr/>
          <a:lstStyle/>
          <a:p>
            <a:fld id="{2DD9E5B3-8C69-4A24-A26E-C593AB528124}" type="slidenum">
              <a:rPr lang="en-US"/>
              <a:pPr/>
              <a:t>66</a:t>
            </a:fld>
            <a:endParaRPr lang="en-US" dirty="0"/>
          </a:p>
        </p:txBody>
      </p:sp>
    </p:spTree>
    <p:extLst>
      <p:ext uri="{BB962C8B-B14F-4D97-AF65-F5344CB8AC3E}">
        <p14:creationId xmlns:p14="http://schemas.microsoft.com/office/powerpoint/2010/main" val="1451749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60038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a:ln/>
        </p:spPr>
      </p:sp>
      <p:sp>
        <p:nvSpPr>
          <p:cNvPr id="129026" name="Notes Placeholder 2"/>
          <p:cNvSpPr>
            <a:spLocks noGrp="1"/>
          </p:cNvSpPr>
          <p:nvPr>
            <p:ph type="body" idx="1"/>
          </p:nvPr>
        </p:nvSpPr>
        <p:spPr>
          <a:noFill/>
          <a:ln/>
        </p:spPr>
        <p:txBody>
          <a:bodyPr/>
          <a:lstStyle/>
          <a:p>
            <a:endParaRPr lang="en-US" dirty="0"/>
          </a:p>
        </p:txBody>
      </p:sp>
      <p:sp>
        <p:nvSpPr>
          <p:cNvPr id="136196" name="Slide Number Placeholder 3"/>
          <p:cNvSpPr>
            <a:spLocks noGrp="1"/>
          </p:cNvSpPr>
          <p:nvPr>
            <p:ph type="sldNum" sz="quarter" idx="5"/>
          </p:nvPr>
        </p:nvSpPr>
        <p:spPr/>
        <p:txBody>
          <a:bodyPr/>
          <a:lstStyle/>
          <a:p>
            <a:fld id="{65B207E5-B502-44CE-A5A6-3F105CF4EE71}" type="slidenum">
              <a:rPr lang="en-US"/>
              <a:pPr/>
              <a:t>67</a:t>
            </a:fld>
            <a:endParaRPr lang="en-US" dirty="0"/>
          </a:p>
        </p:txBody>
      </p:sp>
    </p:spTree>
    <p:extLst>
      <p:ext uri="{BB962C8B-B14F-4D97-AF65-F5344CB8AC3E}">
        <p14:creationId xmlns:p14="http://schemas.microsoft.com/office/powerpoint/2010/main" val="197225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p:nvPr>
        </p:nvSpPr>
        <p:spPr>
          <a:ln/>
        </p:spPr>
      </p:sp>
      <p:sp>
        <p:nvSpPr>
          <p:cNvPr id="135170" name="Notes Placeholder 2"/>
          <p:cNvSpPr>
            <a:spLocks noGrp="1"/>
          </p:cNvSpPr>
          <p:nvPr>
            <p:ph type="body" idx="1"/>
          </p:nvPr>
        </p:nvSpPr>
        <p:spPr>
          <a:noFill/>
          <a:ln/>
        </p:spPr>
        <p:txBody>
          <a:bodyPr/>
          <a:lstStyle/>
          <a:p>
            <a:pPr eaLnBrk="1" hangingPunct="1"/>
            <a:endParaRPr lang="en-US" dirty="0"/>
          </a:p>
        </p:txBody>
      </p:sp>
      <p:sp>
        <p:nvSpPr>
          <p:cNvPr id="139268" name="Slide Number Placeholder 3"/>
          <p:cNvSpPr>
            <a:spLocks noGrp="1"/>
          </p:cNvSpPr>
          <p:nvPr>
            <p:ph type="sldNum" sz="quarter" idx="5"/>
          </p:nvPr>
        </p:nvSpPr>
        <p:spPr/>
        <p:txBody>
          <a:bodyPr/>
          <a:lstStyle/>
          <a:p>
            <a:fld id="{1FB324B8-43B9-4861-9951-4EDF072B49EB}" type="slidenum">
              <a:rPr lang="en-US"/>
              <a:pPr/>
              <a:t>69</a:t>
            </a:fld>
            <a:endParaRPr lang="en-US" dirty="0"/>
          </a:p>
        </p:txBody>
      </p:sp>
    </p:spTree>
    <p:extLst>
      <p:ext uri="{BB962C8B-B14F-4D97-AF65-F5344CB8AC3E}">
        <p14:creationId xmlns:p14="http://schemas.microsoft.com/office/powerpoint/2010/main" val="14036958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a:t>
            </a:r>
            <a:r>
              <a:rPr lang="en-US" baseline="0" dirty="0"/>
              <a:t> look at each state and each transition </a:t>
            </a:r>
          </a:p>
          <a:p>
            <a:r>
              <a:rPr lang="en-US" baseline="0" dirty="0"/>
              <a:t>So enrollment – cancelled and enrollment – term Started;  then being taught and all of its possibilities.  </a:t>
            </a:r>
          </a:p>
          <a:p>
            <a:endParaRPr lang="en-US" baseline="0" dirty="0"/>
          </a:p>
          <a:p>
            <a:r>
              <a:rPr lang="en-US" baseline="0" dirty="0"/>
              <a:t>Note that the not possible ones should be tested as well.   Also remember that a that there is supposed to be no memory…so it doesn’t matter where it came from….if it does, it is not a state machine.</a:t>
            </a:r>
            <a:endParaRPr lang="en-US" dirty="0"/>
          </a:p>
        </p:txBody>
      </p:sp>
      <p:sp>
        <p:nvSpPr>
          <p:cNvPr id="4" name="Slide Number Placeholder 3"/>
          <p:cNvSpPr>
            <a:spLocks noGrp="1"/>
          </p:cNvSpPr>
          <p:nvPr>
            <p:ph type="sldNum" sz="quarter" idx="10"/>
          </p:nvPr>
        </p:nvSpPr>
        <p:spPr/>
        <p:txBody>
          <a:bodyPr/>
          <a:lstStyle/>
          <a:p>
            <a:fld id="{85D1D9E2-B765-4996-B4AC-CCBEEBC47298}" type="slidenum">
              <a:rPr lang="en-US" smtClean="0"/>
              <a:pPr/>
              <a:t>70</a:t>
            </a:fld>
            <a:endParaRPr lang="en-US" dirty="0"/>
          </a:p>
        </p:txBody>
      </p:sp>
    </p:spTree>
    <p:extLst>
      <p:ext uri="{BB962C8B-B14F-4D97-AF65-F5344CB8AC3E}">
        <p14:creationId xmlns:p14="http://schemas.microsoft.com/office/powerpoint/2010/main" val="16894495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a:ln/>
        </p:spPr>
      </p:sp>
      <p:sp>
        <p:nvSpPr>
          <p:cNvPr id="141314" name="Notes Placeholder 2"/>
          <p:cNvSpPr>
            <a:spLocks noGrp="1"/>
          </p:cNvSpPr>
          <p:nvPr>
            <p:ph type="body" idx="1"/>
          </p:nvPr>
        </p:nvSpPr>
        <p:spPr>
          <a:noFill/>
          <a:ln/>
        </p:spPr>
        <p:txBody>
          <a:bodyPr/>
          <a:lstStyle/>
          <a:p>
            <a:endParaRPr lang="en-US" dirty="0"/>
          </a:p>
        </p:txBody>
      </p:sp>
      <p:sp>
        <p:nvSpPr>
          <p:cNvPr id="4" name="Slide Number Placeholder 3"/>
          <p:cNvSpPr>
            <a:spLocks noGrp="1"/>
          </p:cNvSpPr>
          <p:nvPr>
            <p:ph type="sldNum" sz="quarter" idx="5"/>
          </p:nvPr>
        </p:nvSpPr>
        <p:spPr/>
        <p:txBody>
          <a:bodyPr/>
          <a:lstStyle/>
          <a:p>
            <a:fld id="{254326BD-4D65-4B72-BC68-3A61F330F99A}" type="slidenum">
              <a:rPr lang="en-US"/>
              <a:pPr/>
              <a:t>72</a:t>
            </a:fld>
            <a:endParaRPr lang="en-US" dirty="0"/>
          </a:p>
        </p:txBody>
      </p:sp>
    </p:spTree>
    <p:extLst>
      <p:ext uri="{BB962C8B-B14F-4D97-AF65-F5344CB8AC3E}">
        <p14:creationId xmlns:p14="http://schemas.microsoft.com/office/powerpoint/2010/main" val="9666617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a:ln/>
        </p:spPr>
      </p:sp>
      <p:sp>
        <p:nvSpPr>
          <p:cNvPr id="143362" name="Notes Placeholder 2"/>
          <p:cNvSpPr>
            <a:spLocks noGrp="1"/>
          </p:cNvSpPr>
          <p:nvPr>
            <p:ph type="body" idx="1"/>
          </p:nvPr>
        </p:nvSpPr>
        <p:spPr>
          <a:noFill/>
          <a:ln/>
        </p:spPr>
        <p:txBody>
          <a:bodyPr/>
          <a:lstStyle/>
          <a:p>
            <a:r>
              <a:rPr lang="en-US" dirty="0"/>
              <a:t>What is wrong with this</a:t>
            </a:r>
          </a:p>
        </p:txBody>
      </p:sp>
      <p:sp>
        <p:nvSpPr>
          <p:cNvPr id="138244" name="Slide Number Placeholder 3"/>
          <p:cNvSpPr>
            <a:spLocks noGrp="1"/>
          </p:cNvSpPr>
          <p:nvPr>
            <p:ph type="sldNum" sz="quarter" idx="5"/>
          </p:nvPr>
        </p:nvSpPr>
        <p:spPr/>
        <p:txBody>
          <a:bodyPr/>
          <a:lstStyle/>
          <a:p>
            <a:fld id="{6712C220-108C-4514-865A-C73B61A7B4F4}" type="slidenum">
              <a:rPr lang="en-US"/>
              <a:pPr/>
              <a:t>73</a:t>
            </a:fld>
            <a:endParaRPr lang="en-US" dirty="0"/>
          </a:p>
        </p:txBody>
      </p:sp>
    </p:spTree>
    <p:extLst>
      <p:ext uri="{BB962C8B-B14F-4D97-AF65-F5344CB8AC3E}">
        <p14:creationId xmlns:p14="http://schemas.microsoft.com/office/powerpoint/2010/main" val="17607505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noTextEdit="1"/>
          </p:cNvSpPr>
          <p:nvPr>
            <p:ph type="sldImg"/>
          </p:nvPr>
        </p:nvSpPr>
        <p:spPr>
          <a:ln/>
        </p:spPr>
      </p:sp>
      <p:sp>
        <p:nvSpPr>
          <p:cNvPr id="145410" name="Notes Placeholder 2"/>
          <p:cNvSpPr>
            <a:spLocks noGrp="1"/>
          </p:cNvSpPr>
          <p:nvPr>
            <p:ph type="body" idx="1"/>
          </p:nvPr>
        </p:nvSpPr>
        <p:spPr>
          <a:noFill/>
          <a:ln/>
        </p:spPr>
        <p:txBody>
          <a:bodyPr/>
          <a:lstStyle/>
          <a:p>
            <a:pPr eaLnBrk="1" hangingPunct="1"/>
            <a:endParaRPr lang="en-US" dirty="0"/>
          </a:p>
        </p:txBody>
      </p:sp>
      <p:sp>
        <p:nvSpPr>
          <p:cNvPr id="137220" name="Slide Number Placeholder 3"/>
          <p:cNvSpPr>
            <a:spLocks noGrp="1"/>
          </p:cNvSpPr>
          <p:nvPr>
            <p:ph type="sldNum" sz="quarter" idx="5"/>
          </p:nvPr>
        </p:nvSpPr>
        <p:spPr/>
        <p:txBody>
          <a:bodyPr/>
          <a:lstStyle/>
          <a:p>
            <a:fld id="{BAF7CDC8-7319-49E6-81D6-DF02884DF3A6}" type="slidenum">
              <a:rPr lang="en-US"/>
              <a:pPr/>
              <a:t>74</a:t>
            </a:fld>
            <a:endParaRPr lang="en-US" dirty="0"/>
          </a:p>
        </p:txBody>
      </p:sp>
    </p:spTree>
    <p:extLst>
      <p:ext uri="{BB962C8B-B14F-4D97-AF65-F5344CB8AC3E}">
        <p14:creationId xmlns:p14="http://schemas.microsoft.com/office/powerpoint/2010/main" val="18674554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p:spPr>
        <p:txBody>
          <a:bodyPr/>
          <a:lstStyle/>
          <a:p>
            <a:pPr eaLnBrk="1" hangingPunct="1"/>
            <a:endParaRPr lang="en-US" dirty="0"/>
          </a:p>
        </p:txBody>
      </p:sp>
      <p:sp>
        <p:nvSpPr>
          <p:cNvPr id="116740" name="Slide Number Placeholder 3"/>
          <p:cNvSpPr>
            <a:spLocks noGrp="1"/>
          </p:cNvSpPr>
          <p:nvPr>
            <p:ph type="sldNum" sz="quarter" idx="5"/>
          </p:nvPr>
        </p:nvSpPr>
        <p:spPr/>
        <p:txBody>
          <a:bodyPr/>
          <a:lstStyle/>
          <a:p>
            <a:fld id="{72AC7890-8D43-4479-81EA-C6B42759A864}" type="slidenum">
              <a:rPr lang="en-US"/>
              <a:pPr/>
              <a:t>76</a:t>
            </a:fld>
            <a:endParaRPr lang="en-US" dirty="0"/>
          </a:p>
        </p:txBody>
      </p:sp>
    </p:spTree>
    <p:extLst>
      <p:ext uri="{BB962C8B-B14F-4D97-AF65-F5344CB8AC3E}">
        <p14:creationId xmlns:p14="http://schemas.microsoft.com/office/powerpoint/2010/main" val="84454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a:ln/>
        </p:spPr>
      </p:sp>
      <p:sp>
        <p:nvSpPr>
          <p:cNvPr id="153602" name="Notes Placeholder 2"/>
          <p:cNvSpPr>
            <a:spLocks noGrp="1"/>
          </p:cNvSpPr>
          <p:nvPr>
            <p:ph type="body" idx="1"/>
          </p:nvPr>
        </p:nvSpPr>
        <p:spPr>
          <a:noFill/>
          <a:ln/>
        </p:spPr>
        <p:txBody>
          <a:bodyPr/>
          <a:lstStyle/>
          <a:p>
            <a:endParaRPr lang="en-US" dirty="0"/>
          </a:p>
        </p:txBody>
      </p:sp>
      <p:sp>
        <p:nvSpPr>
          <p:cNvPr id="91140" name="Slide Number Placeholder 3"/>
          <p:cNvSpPr>
            <a:spLocks noGrp="1"/>
          </p:cNvSpPr>
          <p:nvPr>
            <p:ph type="sldNum" sz="quarter" idx="5"/>
          </p:nvPr>
        </p:nvSpPr>
        <p:spPr/>
        <p:txBody>
          <a:bodyPr/>
          <a:lstStyle/>
          <a:p>
            <a:fld id="{0F080445-A37D-4695-87E7-DA698127AF2A}" type="slidenum">
              <a:rPr lang="en-US"/>
              <a:pPr/>
              <a:t>83</a:t>
            </a:fld>
            <a:endParaRPr lang="en-US" dirty="0"/>
          </a:p>
        </p:txBody>
      </p:sp>
    </p:spTree>
    <p:extLst>
      <p:ext uri="{BB962C8B-B14F-4D97-AF65-F5344CB8AC3E}">
        <p14:creationId xmlns:p14="http://schemas.microsoft.com/office/powerpoint/2010/main" val="2999861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noTextEdit="1"/>
          </p:cNvSpPr>
          <p:nvPr>
            <p:ph type="sldImg"/>
          </p:nvPr>
        </p:nvSpPr>
        <p:spPr>
          <a:ln/>
        </p:spPr>
      </p:sp>
      <p:sp>
        <p:nvSpPr>
          <p:cNvPr id="165890" name="Notes Placeholder 2"/>
          <p:cNvSpPr>
            <a:spLocks noGrp="1"/>
          </p:cNvSpPr>
          <p:nvPr>
            <p:ph type="body" idx="1"/>
          </p:nvPr>
        </p:nvSpPr>
        <p:spPr>
          <a:noFill/>
          <a:ln/>
        </p:spPr>
        <p:txBody>
          <a:bodyPr/>
          <a:lstStyle/>
          <a:p>
            <a:pPr eaLnBrk="1" hangingPunct="1"/>
            <a:endParaRPr lang="en-US" dirty="0"/>
          </a:p>
        </p:txBody>
      </p:sp>
      <p:sp>
        <p:nvSpPr>
          <p:cNvPr id="150532" name="Slide Number Placeholder 3"/>
          <p:cNvSpPr>
            <a:spLocks noGrp="1"/>
          </p:cNvSpPr>
          <p:nvPr>
            <p:ph type="sldNum" sz="quarter" idx="5"/>
          </p:nvPr>
        </p:nvSpPr>
        <p:spPr/>
        <p:txBody>
          <a:bodyPr/>
          <a:lstStyle/>
          <a:p>
            <a:fld id="{9B0F806A-2BAC-46D9-B11B-18EA00C97E95}" type="slidenum">
              <a:rPr lang="en-US"/>
              <a:pPr/>
              <a:t>84</a:t>
            </a:fld>
            <a:endParaRPr lang="en-US" dirty="0"/>
          </a:p>
        </p:txBody>
      </p:sp>
    </p:spTree>
    <p:extLst>
      <p:ext uri="{BB962C8B-B14F-4D97-AF65-F5344CB8AC3E}">
        <p14:creationId xmlns:p14="http://schemas.microsoft.com/office/powerpoint/2010/main" val="17756686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p:spPr>
        <p:txBody>
          <a:bodyPr/>
          <a:lstStyle/>
          <a:p>
            <a:pPr eaLnBrk="1" hangingPunct="1"/>
            <a:endParaRPr lang="en-US" dirty="0"/>
          </a:p>
        </p:txBody>
      </p:sp>
      <p:sp>
        <p:nvSpPr>
          <p:cNvPr id="151556" name="Slide Number Placeholder 3"/>
          <p:cNvSpPr>
            <a:spLocks noGrp="1"/>
          </p:cNvSpPr>
          <p:nvPr>
            <p:ph type="sldNum" sz="quarter" idx="5"/>
          </p:nvPr>
        </p:nvSpPr>
        <p:spPr/>
        <p:txBody>
          <a:bodyPr/>
          <a:lstStyle/>
          <a:p>
            <a:fld id="{833EA56D-66CF-44E7-9F5E-79057E15380B}" type="slidenum">
              <a:rPr lang="en-US"/>
              <a:pPr/>
              <a:t>85</a:t>
            </a:fld>
            <a:endParaRPr lang="en-US" dirty="0"/>
          </a:p>
        </p:txBody>
      </p:sp>
    </p:spTree>
    <p:extLst>
      <p:ext uri="{BB962C8B-B14F-4D97-AF65-F5344CB8AC3E}">
        <p14:creationId xmlns:p14="http://schemas.microsoft.com/office/powerpoint/2010/main" val="1298751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03384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2594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259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923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4834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1405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343379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351236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a:prstGeom prst="rect">
            <a:avLst/>
          </a:prstGeom>
        </p:spPr>
        <p:txBody>
          <a:bodyPr/>
          <a:lstStyle/>
          <a:p>
            <a:r>
              <a:rPr kumimoji="0" lang="en-US"/>
              <a:t>Click to edit Master title style</a:t>
            </a:r>
          </a:p>
        </p:txBody>
      </p:sp>
      <p:sp>
        <p:nvSpPr>
          <p:cNvPr id="3" name="Date Placeholder 2"/>
          <p:cNvSpPr>
            <a:spLocks noGrp="1"/>
          </p:cNvSpPr>
          <p:nvPr>
            <p:ph type="dt" sz="half" idx="10"/>
          </p:nvPr>
        </p:nvSpPr>
        <p:spPr>
          <a:xfrm>
            <a:off x="6400800" y="6356350"/>
            <a:ext cx="2289048" cy="365760"/>
          </a:xfrm>
          <a:prstGeom prst="rect">
            <a:avLst/>
          </a:prstGeom>
        </p:spPr>
        <p:txBody>
          <a:bodyPr/>
          <a:lstStyle/>
          <a:p>
            <a:fld id="{55DA40B5-8CD1-4E36-AF2D-49CC576C1181}" type="datetime1">
              <a:rPr lang="en-US" smtClean="0"/>
              <a:pPr/>
              <a:t>1/20/2019</a:t>
            </a:fld>
            <a:endParaRPr lang="en-US" dirty="0"/>
          </a:p>
        </p:txBody>
      </p:sp>
      <p:sp>
        <p:nvSpPr>
          <p:cNvPr id="4" name="Footer Placeholder 3"/>
          <p:cNvSpPr>
            <a:spLocks noGrp="1"/>
          </p:cNvSpPr>
          <p:nvPr>
            <p:ph type="ftr" sz="quarter" idx="11"/>
          </p:nvPr>
        </p:nvSpPr>
        <p:spPr>
          <a:xfrm>
            <a:off x="2898648" y="6356350"/>
            <a:ext cx="3505200" cy="365760"/>
          </a:xfrm>
          <a:prstGeom prst="rect">
            <a:avLst/>
          </a:prstGeom>
        </p:spPr>
        <p:txBody>
          <a:bodyPr/>
          <a:lstStyle/>
          <a:p>
            <a:r>
              <a:rPr lang="en-US" dirty="0"/>
              <a:t>Copyright Stevens Institute of Technology</a:t>
            </a:r>
          </a:p>
        </p:txBody>
      </p:sp>
      <p:sp>
        <p:nvSpPr>
          <p:cNvPr id="5" name="Slide Number Placeholder 4"/>
          <p:cNvSpPr>
            <a:spLocks noGrp="1"/>
          </p:cNvSpPr>
          <p:nvPr>
            <p:ph type="sldNum" sz="quarter" idx="12"/>
          </p:nvPr>
        </p:nvSpPr>
        <p:spPr/>
        <p:txBody>
          <a:bodyPr/>
          <a:lstStyle/>
          <a:p>
            <a:fld id="{F37AAC58-F4AF-4259-A743-B8A5D13D3586}"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150068259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096000" cy="990600"/>
          </a:xfrm>
          <a:prstGeom prst="rect">
            <a:avLst/>
          </a:prstGeom>
        </p:spPr>
        <p:txBody>
          <a:bodyPr/>
          <a:lstStyle/>
          <a:p>
            <a:r>
              <a:rPr kumimoji="0" lang="en-US"/>
              <a:t>Click to edit Master title style</a:t>
            </a:r>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69BCC63C-2AF5-4094-9BA9-B134B81A8CA0}" type="datetime1">
              <a:rPr lang="en-US" smtClean="0"/>
              <a:pPr/>
              <a:t>1/20/2019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r>
              <a:rPr lang="en-US" dirty="0"/>
              <a:t>Copyright Stevens Institute of Technology</a:t>
            </a:r>
          </a:p>
        </p:txBody>
      </p:sp>
      <p:sp>
        <p:nvSpPr>
          <p:cNvPr id="6" name="Slide Number Placeholder 5"/>
          <p:cNvSpPr>
            <a:spLocks noGrp="1"/>
          </p:cNvSpPr>
          <p:nvPr>
            <p:ph type="sldNum" sz="quarter" idx="12"/>
          </p:nvPr>
        </p:nvSpPr>
        <p:spPr/>
        <p:txBody>
          <a:bodyPr/>
          <a:lstStyle/>
          <a:p>
            <a:fld id="{F37AAC58-F4AF-4259-A743-B8A5D13D3586}" type="slidenum">
              <a:rPr lang="en-US" smtClean="0"/>
              <a:pPr/>
              <a:t>‹#›</a:t>
            </a:fld>
            <a:endParaRPr lang="en-US" dirty="0"/>
          </a:p>
        </p:txBody>
      </p:sp>
      <p:sp>
        <p:nvSpPr>
          <p:cNvPr id="8" name="Content Placeholder 7"/>
          <p:cNvSpPr>
            <a:spLocks noGrp="1"/>
          </p:cNvSpPr>
          <p:nvPr>
            <p:ph sz="quarter" idx="1"/>
          </p:nvPr>
        </p:nvSpPr>
        <p:spPr>
          <a:xfrm>
            <a:off x="457200" y="1219200"/>
            <a:ext cx="8229600" cy="4937760"/>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75214969"/>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6356350"/>
            <a:ext cx="2289048" cy="365760"/>
          </a:xfrm>
          <a:prstGeom prst="rect">
            <a:avLst/>
          </a:prstGeom>
        </p:spPr>
        <p:txBody>
          <a:bodyPr/>
          <a:lstStyle/>
          <a:p>
            <a:fld id="{83D8951D-C888-48D0-A4CC-00AECEFBABDC}" type="datetime1">
              <a:rPr lang="en-US" smtClean="0"/>
              <a:pPr/>
              <a:t>1/20/2019</a:t>
            </a:fld>
            <a:endParaRPr lang="en-US" dirty="0"/>
          </a:p>
        </p:txBody>
      </p:sp>
      <p:sp>
        <p:nvSpPr>
          <p:cNvPr id="3" name="Footer Placeholder 2"/>
          <p:cNvSpPr>
            <a:spLocks noGrp="1"/>
          </p:cNvSpPr>
          <p:nvPr>
            <p:ph type="ftr" sz="quarter" idx="11"/>
          </p:nvPr>
        </p:nvSpPr>
        <p:spPr>
          <a:xfrm>
            <a:off x="2898648" y="6356350"/>
            <a:ext cx="3505200" cy="365760"/>
          </a:xfrm>
          <a:prstGeom prst="rect">
            <a:avLst/>
          </a:prstGeom>
        </p:spPr>
        <p:txBody>
          <a:bodyPr/>
          <a:lstStyle/>
          <a:p>
            <a:r>
              <a:rPr lang="en-US" dirty="0"/>
              <a:t>Copyright Stevens Institute of Technology</a:t>
            </a:r>
          </a:p>
        </p:txBody>
      </p:sp>
      <p:sp>
        <p:nvSpPr>
          <p:cNvPr id="4" name="Slide Number Placeholder 3"/>
          <p:cNvSpPr>
            <a:spLocks noGrp="1"/>
          </p:cNvSpPr>
          <p:nvPr>
            <p:ph type="sldNum" sz="quarter" idx="12"/>
          </p:nvPr>
        </p:nvSpPr>
        <p:spPr/>
        <p:txBody>
          <a:bodyPr/>
          <a:lstStyle/>
          <a:p>
            <a:fld id="{F37AAC58-F4AF-4259-A743-B8A5D13D3586}" type="slidenum">
              <a:rPr lang="en-US" smtClean="0"/>
              <a:pPr/>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904294678"/>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30465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2827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586320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53832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908248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83342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209675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4652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3518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6095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127720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253127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9192025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278737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071899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844344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759862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662519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4759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466832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dirty="0"/>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4185593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Tree>
    <p:extLst>
      <p:ext uri="{BB962C8B-B14F-4D97-AF65-F5344CB8AC3E}">
        <p14:creationId xmlns:p14="http://schemas.microsoft.com/office/powerpoint/2010/main" val="1470234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a:t>Click to Insert Image</a:t>
            </a:r>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005439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44216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0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dirty="0"/>
              <a:t>Click to Insert Image</a:t>
            </a:r>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2700996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7214800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a:t>Figure Title</a:t>
            </a:r>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918497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a:t>Figure Title</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685064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086761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31093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08228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89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17288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file://localhost/Users/jasonrodriguez/Projects/Power%20Points/FINAL%20Template/images/images/PPT_Template_Header.png"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file://localhost/Users/jasonrodriguez/Projects/Power%20Points/FINAL%20Template/images/images/PPT_Template_Header.png" TargetMode="External"/><Relationship Id="rId5" Type="http://schemas.openxmlformats.org/officeDocument/2006/relationships/slideLayout" Target="../slideLayouts/slideLayout12.xml"/><Relationship Id="rId10" Type="http://schemas.openxmlformats.org/officeDocument/2006/relationships/image" Target="../media/image2.png"/><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1.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4.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7.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0.xml"/><Relationship Id="rId7" Type="http://schemas.openxmlformats.org/officeDocument/2006/relationships/image" Target="../media/image1.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7.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5.xml"/><Relationship Id="rId7" Type="http://schemas.openxmlformats.org/officeDocument/2006/relationships/image" Target="../media/image2.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46.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96116" y="6605986"/>
            <a:ext cx="2938212" cy="201103"/>
          </a:xfrm>
          <a:prstGeom prst="rect">
            <a:avLst/>
          </a:prstGeom>
        </p:spPr>
        <p:txBody>
          <a:bodyPr vert="horz" lIns="91440" tIns="45720" rIns="91440" bIns="45720" rtlCol="0" anchor="ctr"/>
          <a:lstStyle>
            <a:lvl1pPr algn="l">
              <a:defRPr sz="1200" spc="0">
                <a:solidFill>
                  <a:schemeClr val="tx1"/>
                </a:solidFill>
                <a:latin typeface="Century Gothic"/>
                <a:cs typeface="Century Gothic"/>
              </a:defRPr>
            </a:lvl1pPr>
          </a:lstStyle>
          <a:p>
            <a:r>
              <a:rPr lang="en-US" dirty="0"/>
              <a:t>Chapter 23 Project Planning</a:t>
            </a:r>
          </a:p>
        </p:txBody>
      </p:sp>
      <p:sp>
        <p:nvSpPr>
          <p:cNvPr id="3" name="Text Placeholder 2"/>
          <p:cNvSpPr txBox="1">
            <a:spLocks/>
          </p:cNvSpPr>
          <p:nvPr userDrawn="1"/>
        </p:nvSpPr>
        <p:spPr>
          <a:xfrm>
            <a:off x="227013" y="1584190"/>
            <a:ext cx="8682404" cy="4511810"/>
          </a:xfrm>
          <a:prstGeom prst="rect">
            <a:avLst/>
          </a:prstGeom>
        </p:spPr>
        <p:txBody>
          <a:bodyPr vert="horz"/>
          <a:lstStyle>
            <a:lvl1pPr marL="0" indent="0" algn="l" defTabSz="457200" rtl="0" eaLnBrk="1" latinLnBrk="0" hangingPunct="1">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0" algn="l" defTabSz="457200" rtl="0" eaLnBrk="1" latinLnBrk="0" hangingPunct="1">
              <a:spcBef>
                <a:spcPts val="0"/>
              </a:spcBef>
              <a:spcAft>
                <a:spcPts val="1200"/>
              </a:spcAft>
              <a:buFontTx/>
              <a:buNone/>
              <a:defRPr sz="1600" kern="1200" baseline="0">
                <a:solidFill>
                  <a:schemeClr val="tx1"/>
                </a:solidFill>
                <a:latin typeface="+mn-lt"/>
                <a:ea typeface="+mn-ea"/>
                <a:cs typeface="+mn-cs"/>
              </a:defRPr>
            </a:lvl2pPr>
            <a:lvl3pPr marL="914400" indent="0" algn="l" defTabSz="457200" rtl="0" eaLnBrk="1" latinLnBrk="0" hangingPunct="1">
              <a:spcBef>
                <a:spcPts val="0"/>
              </a:spcBef>
              <a:spcAft>
                <a:spcPts val="1200"/>
              </a:spcAft>
              <a:buFont typeface="Arial" panose="020B0604020202020204" pitchFamily="34" charset="0"/>
              <a:buNone/>
              <a:defRPr sz="1400" kern="1200" baseline="0">
                <a:solidFill>
                  <a:schemeClr val="tx1"/>
                </a:solidFill>
                <a:latin typeface="+mn-lt"/>
                <a:ea typeface="+mn-ea"/>
                <a:cs typeface="+mn-cs"/>
              </a:defRPr>
            </a:lvl3pPr>
            <a:lvl4pPr marL="1371600" indent="0" algn="l" defTabSz="457200" rtl="0" eaLnBrk="1" latinLnBrk="0" hangingPunct="1">
              <a:spcBef>
                <a:spcPts val="0"/>
              </a:spcBef>
              <a:spcAft>
                <a:spcPts val="1200"/>
              </a:spcAft>
              <a:buFont typeface="Arial" panose="020B0604020202020204" pitchFamily="34" charset="0"/>
              <a:buNone/>
              <a:defRPr sz="1200" kern="1200" baseline="0">
                <a:solidFill>
                  <a:schemeClr val="tx1"/>
                </a:solidFill>
                <a:latin typeface="+mn-lt"/>
                <a:ea typeface="+mn-ea"/>
                <a:cs typeface="+mn-cs"/>
              </a:defRPr>
            </a:lvl4pPr>
            <a:lvl5pPr marL="1828800" indent="0" algn="l" defTabSz="457200" rtl="0" eaLnBrk="1" latinLnBrk="0" hangingPunct="1">
              <a:spcBef>
                <a:spcPts val="0"/>
              </a:spcBef>
              <a:spcAft>
                <a:spcPts val="1200"/>
              </a:spcAft>
              <a:buFont typeface="Arial" panose="020B0604020202020204" pitchFamily="34" charset="0"/>
              <a:buNone/>
              <a:defRPr sz="1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Insert Text Here</a:t>
            </a:r>
          </a:p>
          <a:p>
            <a:pPr lvl="1"/>
            <a:r>
              <a:rPr lang="en-US" sz="1800" dirty="0"/>
              <a:t>Insert Text Here</a:t>
            </a:r>
          </a:p>
          <a:p>
            <a:pPr lvl="2"/>
            <a:r>
              <a:rPr lang="en-US" sz="1600" dirty="0"/>
              <a:t>Insert Text Here</a:t>
            </a:r>
          </a:p>
          <a:p>
            <a:pPr lvl="3"/>
            <a:r>
              <a:rPr lang="en-US" sz="1400" dirty="0"/>
              <a:t>Insert Text Here</a:t>
            </a:r>
          </a:p>
          <a:p>
            <a:pPr lvl="4"/>
            <a:r>
              <a:rPr lang="en-US" sz="1050" dirty="0"/>
              <a:t>Insert Text Here</a:t>
            </a:r>
          </a:p>
        </p:txBody>
      </p:sp>
      <p:sp>
        <p:nvSpPr>
          <p:cNvPr id="4" name="Title 1"/>
          <p:cNvSpPr txBox="1">
            <a:spLocks/>
          </p:cNvSpPr>
          <p:nvPr userDrawn="1"/>
        </p:nvSpPr>
        <p:spPr>
          <a:xfrm>
            <a:off x="227013" y="274638"/>
            <a:ext cx="7923694"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Insert Slide Title Line 1</a:t>
            </a:r>
            <a:br>
              <a:rPr lang="en-US" dirty="0"/>
            </a:br>
            <a:r>
              <a:rPr lang="en-US" dirty="0"/>
              <a:t>Insert Slide Title Line 2</a:t>
            </a:r>
          </a:p>
        </p:txBody>
      </p:sp>
      <p:sp>
        <p:nvSpPr>
          <p:cNvPr id="5" name="Slide Number Placeholder 6"/>
          <p:cNvSpPr>
            <a:spLocks noGrp="1"/>
          </p:cNvSpPr>
          <p:nvPr>
            <p:ph type="sldNum" sz="quarter" idx="4"/>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pic>
        <p:nvPicPr>
          <p:cNvPr id="6" name="PPT_Template_Footer.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7" name="PPT_Template_Header.png" descr="/Users/jasonrodriguez/Projects/Power Points/FINAL Template/images/images/PPT_Template_Header.png"/>
          <p:cNvPicPr>
            <a:picLocks noChangeAspect="1"/>
          </p:cNvPicPr>
          <p:nvPr userDrawn="1"/>
        </p:nvPicPr>
        <p:blipFill>
          <a:blip r:embed="rId10" r:link="rId11">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10" r:link="rId11">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pPr/>
              <a:t>‹#›</a:t>
            </a:fld>
            <a:endParaRPr lang="en-US" dirty="0"/>
          </a:p>
          <a:p>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 id="2147483774" r:id="rId4"/>
    <p:sldLayoutId id="2147483775" r:id="rId5"/>
    <p:sldLayoutId id="2147483777" r:id="rId6"/>
    <p:sldLayoutId id="2147483778" r:id="rId7"/>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7" name="Title 1"/>
          <p:cNvSpPr txBox="1">
            <a:spLocks/>
          </p:cNvSpPr>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dirty="0"/>
              <a:t>Insert Slide Title Line 1</a:t>
            </a:r>
            <a:br>
              <a:rPr lang="en-US" dirty="0"/>
            </a:br>
            <a:r>
              <a:rPr lang="en-US" dirty="0"/>
              <a:t>Insert Slide Title Line 2</a:t>
            </a:r>
          </a:p>
        </p:txBody>
      </p:sp>
      <p:sp>
        <p:nvSpPr>
          <p:cNvPr id="8" name="Text Placeholder 4"/>
          <p:cNvSpPr txBox="1">
            <a:spLocks/>
          </p:cNvSpPr>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Insert Subhead Line 1</a:t>
            </a:r>
            <a:br>
              <a:rPr lang="en-US" sz="2400" dirty="0"/>
            </a:br>
            <a:r>
              <a:rPr lang="en-US" sz="2400" dirty="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ED2iJXkdhCQ"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0.emf"/><Relationship Id="rId3" Type="http://schemas.openxmlformats.org/officeDocument/2006/relationships/hyperlink" Target="http://ezproxy.stevens.edu:2098/book/software-engineering-and-development/software-testing/9781439818473/contents/contents?reader=pf&amp;readerfullscreen=&amp;readerleftmenu=1#X2ludGVybmFsX1BGVmlldz94bWxpZD05NzgxNDM5ODE4NDczJTJGNzcmX19pbWFnZXBhZ2VyZXNvbHV0aW9uPTEwMDAmcXVlcnk9" TargetMode="External"/><Relationship Id="rId7" Type="http://schemas.openxmlformats.org/officeDocument/2006/relationships/image" Target="../media/image37.emf"/><Relationship Id="rId12"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customXml" Target="../ink/ink2.xml"/><Relationship Id="rId11" Type="http://schemas.openxmlformats.org/officeDocument/2006/relationships/image" Target="../media/image39.emf"/><Relationship Id="rId5" Type="http://schemas.openxmlformats.org/officeDocument/2006/relationships/image" Target="../media/image36.emf"/><Relationship Id="rId15" Type="http://schemas.openxmlformats.org/officeDocument/2006/relationships/image" Target="../media/image41.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8.emf"/><Relationship Id="rId14" Type="http://schemas.openxmlformats.org/officeDocument/2006/relationships/customXml" Target="../ink/ink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spotify/python-graphwalker" TargetMode="External"/><Relationship Id="rId2" Type="http://schemas.openxmlformats.org/officeDocument/2006/relationships/hyperlink" Target="https://github.com/GraphWalker/graphwalker-project" TargetMode="Externa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hyperlink" Target="http://graphwalker.github.io"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www.nist.gov/dads/HTML/finiteStateMachine.html" TargetMode="External"/><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44.tiff"/></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ezproxy.stevens.edu:2098/book/software-engineering-and-development/software-testing/9781439818473/contents/contents?reader=pf&amp;readerfullscreen=&amp;readerleftmenu=1#X2ludGVybmFsX1BGVmlldz94bWxpZD05NzgxNDM5ODE4NDczJTJGNzcmX19pbWFnZXBhZ2VyZXNvbHV0aW9uPTEwMDAmcXVlcnk9" TargetMode="External"/><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ezproxy.stevens.edu:2098/book/software-engineering-and-development/software-testing/9781439818473/contents/contents?reader=pf&amp;readerfullscreen=&amp;readerleftmenu=1#X2ludGVybmFsX1BGVmlldz94bWxpZD05NzgxNDM5ODE4NDczJTJGNzcmX19pbWFnZXBhZ2VyZXNvbHV0aW9uPTEwMDAmcXVlcnk9" TargetMode="External"/><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hyperlink" Target="http://ezproxy.stevens.edu:2098/book/software-engineering-and-development/software-testing/9781439818473/contents/contents?reader=pf&amp;readerfullscreen=&amp;readerleftmenu=1#X2ludGVybmFsX1BGVmlldz94bWxpZD05NzgxNDM5ODE4NDczJTJGNzcmX19pbWFnZXBhZ2VyZXNvbHV0aW9uPTEwMDAmcXVlcnk9" TargetMode="External"/><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hyperlink" Target="http://ezproxy.stevens.edu:2098/book/software-engineering-and-development/software-testing/9781439818473/contents/contents?reader=pf&amp;readerfullscreen=&amp;readerleftmenu=1#X2ludGVybmFsX1BGVmlldz94bWxpZD05NzgxNDM5ODE4NDczJTJGNzcmX19pbWFnZXBhZ2VyZXNvbHV0aW9uPTEwMDAmcXVlcnk9" TargetMode="Externa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hyperlink" Target="http://www.graphviz.org/"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3" Type="http://schemas.openxmlformats.org/officeDocument/2006/relationships/hyperlink" Target="https://www.yworks.com/products/yed"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SSW-567: Software Testing, Quality Assurance, and Maintenance</a:t>
            </a:r>
          </a:p>
        </p:txBody>
      </p:sp>
      <p:sp>
        <p:nvSpPr>
          <p:cNvPr id="3" name="Text Placeholder 2"/>
          <p:cNvSpPr>
            <a:spLocks noGrp="1"/>
          </p:cNvSpPr>
          <p:nvPr>
            <p:ph type="body" sz="quarter" idx="14"/>
          </p:nvPr>
        </p:nvSpPr>
        <p:spPr/>
        <p:txBody>
          <a:bodyPr/>
          <a:lstStyle/>
          <a:p>
            <a:r>
              <a:rPr lang="en-US"/>
              <a:t>Raz Saremi</a:t>
            </a:r>
            <a:endParaRPr lang="en-US" dirty="0"/>
          </a:p>
          <a:p>
            <a:r>
              <a:rPr lang="en-US" dirty="0"/>
              <a:t>Software Engineering</a:t>
            </a:r>
          </a:p>
          <a:p>
            <a:r>
              <a:rPr lang="en-US" dirty="0"/>
              <a:t>School of Systems and Enterprises</a:t>
            </a:r>
          </a:p>
        </p:txBody>
      </p:sp>
      <p:sp>
        <p:nvSpPr>
          <p:cNvPr id="4" name="Text Placeholder 3"/>
          <p:cNvSpPr>
            <a:spLocks noGrp="1"/>
          </p:cNvSpPr>
          <p:nvPr>
            <p:ph type="body" sz="quarter" idx="15"/>
          </p:nvPr>
        </p:nvSpPr>
        <p:spPr>
          <a:xfrm>
            <a:off x="123825" y="2972057"/>
            <a:ext cx="5776232" cy="1745086"/>
          </a:xfrm>
        </p:spPr>
        <p:txBody>
          <a:bodyPr/>
          <a:lstStyle/>
          <a:p>
            <a:endParaRPr lang="en-US" sz="3200" b="1" dirty="0"/>
          </a:p>
          <a:p>
            <a:r>
              <a:rPr lang="en-US" sz="3200" b="1" dirty="0"/>
              <a:t>Model-Based Testing*</a:t>
            </a:r>
          </a:p>
        </p:txBody>
      </p:sp>
      <p:sp>
        <p:nvSpPr>
          <p:cNvPr id="5" name="Rectangle 4"/>
          <p:cNvSpPr/>
          <p:nvPr/>
        </p:nvSpPr>
        <p:spPr>
          <a:xfrm>
            <a:off x="4572000" y="6413180"/>
            <a:ext cx="4572000" cy="461665"/>
          </a:xfrm>
          <a:prstGeom prst="rect">
            <a:avLst/>
          </a:prstGeom>
        </p:spPr>
        <p:txBody>
          <a:bodyPr>
            <a:spAutoFit/>
          </a:bodyPr>
          <a:lstStyle/>
          <a:p>
            <a:r>
              <a:rPr lang="en-US" sz="1200" dirty="0">
                <a:latin typeface="Gill Sans MT" charset="0"/>
                <a:ea typeface="ＭＳ Ｐゴシック" charset="0"/>
                <a:cs typeface="ＭＳ Ｐゴシック" charset="0"/>
              </a:rPr>
              <a:t>* This lecture is based on content originally prepared by Linda Laird, and includes updates by Jim Rowland and Rich Kempinski</a:t>
            </a:r>
          </a:p>
        </p:txBody>
      </p:sp>
    </p:spTree>
    <p:extLst>
      <p:ext uri="{BB962C8B-B14F-4D97-AF65-F5344CB8AC3E}">
        <p14:creationId xmlns:p14="http://schemas.microsoft.com/office/powerpoint/2010/main" val="98879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Decision Tables </a:t>
            </a:r>
          </a:p>
        </p:txBody>
      </p:sp>
    </p:spTree>
    <p:extLst>
      <p:ext uri="{BB962C8B-B14F-4D97-AF65-F5344CB8AC3E}">
        <p14:creationId xmlns:p14="http://schemas.microsoft.com/office/powerpoint/2010/main" val="280257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068362"/>
            <a:ext cx="8807887" cy="5563932"/>
          </a:xfrm>
        </p:spPr>
        <p:txBody>
          <a:bodyPr/>
          <a:lstStyle/>
          <a:p>
            <a:pPr>
              <a:spcAft>
                <a:spcPts val="0"/>
              </a:spcAft>
            </a:pPr>
            <a:r>
              <a:rPr lang="en-NZ" sz="2400" dirty="0">
                <a:latin typeface="Gill Sans MT" charset="0"/>
                <a:ea typeface="Gill Sans MT" charset="0"/>
                <a:cs typeface="Gill Sans MT" charset="0"/>
              </a:rPr>
              <a:t>A decision table lists </a:t>
            </a:r>
            <a:r>
              <a:rPr lang="en-NZ" sz="2400" dirty="0">
                <a:solidFill>
                  <a:srgbClr val="FF0000"/>
                </a:solidFill>
                <a:latin typeface="Gill Sans MT" charset="0"/>
                <a:ea typeface="Gill Sans MT" charset="0"/>
                <a:cs typeface="Gill Sans MT" charset="0"/>
              </a:rPr>
              <a:t>causes </a:t>
            </a:r>
            <a:r>
              <a:rPr lang="en-NZ" sz="2400" dirty="0">
                <a:latin typeface="Gill Sans MT" charset="0"/>
                <a:ea typeface="Gill Sans MT" charset="0"/>
                <a:cs typeface="Gill Sans MT" charset="0"/>
              </a:rPr>
              <a:t>(inputs and their values) and </a:t>
            </a:r>
            <a:r>
              <a:rPr lang="en-NZ" sz="2400" dirty="0">
                <a:solidFill>
                  <a:srgbClr val="FF0000"/>
                </a:solidFill>
                <a:latin typeface="Gill Sans MT" charset="0"/>
                <a:ea typeface="Gill Sans MT" charset="0"/>
                <a:cs typeface="Gill Sans MT" charset="0"/>
              </a:rPr>
              <a:t>effects </a:t>
            </a:r>
            <a:r>
              <a:rPr lang="en-NZ" sz="2400" dirty="0">
                <a:latin typeface="Gill Sans MT" charset="0"/>
                <a:ea typeface="Gill Sans MT" charset="0"/>
                <a:cs typeface="Gill Sans MT" charset="0"/>
              </a:rPr>
              <a:t>(results, or outputs) in a table</a:t>
            </a:r>
          </a:p>
          <a:p>
            <a:pPr lvl="1"/>
            <a:r>
              <a:rPr lang="en-NZ" sz="2200" dirty="0">
                <a:latin typeface="Gill Sans MT" charset="0"/>
                <a:ea typeface="Gill Sans MT" charset="0"/>
                <a:cs typeface="Gill Sans MT" charset="0"/>
              </a:rPr>
              <a:t>Each column represents a unique combination of inputs</a:t>
            </a:r>
          </a:p>
          <a:p>
            <a:r>
              <a:rPr lang="en-NZ" sz="2400" dirty="0">
                <a:latin typeface="Gill Sans MT" charset="0"/>
                <a:ea typeface="Gill Sans MT" charset="0"/>
                <a:cs typeface="Gill Sans MT" charset="0"/>
              </a:rPr>
              <a:t>Decision tables help to structure logic in a </a:t>
            </a:r>
            <a:r>
              <a:rPr lang="en-NZ" sz="2400" i="1" dirty="0">
                <a:latin typeface="Gill Sans MT" charset="0"/>
                <a:ea typeface="Gill Sans MT" charset="0"/>
                <a:cs typeface="Gill Sans MT" charset="0"/>
              </a:rPr>
              <a:t>verifiable</a:t>
            </a:r>
            <a:r>
              <a:rPr lang="en-NZ" sz="2400" dirty="0">
                <a:latin typeface="Gill Sans MT" charset="0"/>
                <a:ea typeface="Gill Sans MT" charset="0"/>
                <a:cs typeface="Gill Sans MT" charset="0"/>
              </a:rPr>
              <a:t> form</a:t>
            </a:r>
          </a:p>
          <a:p>
            <a:endParaRPr lang="en-NZ" sz="2400" dirty="0">
              <a:latin typeface="Gill Sans MT" charset="0"/>
              <a:ea typeface="Gill Sans MT" charset="0"/>
              <a:cs typeface="Gill Sans MT" charset="0"/>
            </a:endParaRPr>
          </a:p>
          <a:p>
            <a:endParaRPr lang="en-NZ" sz="2400" dirty="0">
              <a:latin typeface="Gill Sans MT" charset="0"/>
              <a:ea typeface="Gill Sans MT" charset="0"/>
              <a:cs typeface="Gill Sans MT" charset="0"/>
            </a:endParaRPr>
          </a:p>
          <a:p>
            <a:endParaRPr lang="en-NZ" sz="2400" dirty="0">
              <a:latin typeface="Gill Sans MT" charset="0"/>
              <a:ea typeface="Gill Sans MT" charset="0"/>
              <a:cs typeface="Gill Sans MT" charset="0"/>
            </a:endParaRPr>
          </a:p>
          <a:p>
            <a:endParaRPr lang="en-NZ" sz="2400" dirty="0">
              <a:latin typeface="Gill Sans MT" charset="0"/>
              <a:ea typeface="Gill Sans MT" charset="0"/>
              <a:cs typeface="Gill Sans MT" charset="0"/>
            </a:endParaRPr>
          </a:p>
          <a:p>
            <a:endParaRPr lang="en-NZ" sz="2400" dirty="0">
              <a:latin typeface="Gill Sans MT" charset="0"/>
              <a:ea typeface="Gill Sans MT" charset="0"/>
              <a:cs typeface="Gill Sans MT" charset="0"/>
            </a:endParaRPr>
          </a:p>
          <a:p>
            <a:pPr>
              <a:spcAft>
                <a:spcPts val="600"/>
              </a:spcAft>
            </a:pPr>
            <a:r>
              <a:rPr lang="en-NZ" sz="2400" b="1" i="1" dirty="0">
                <a:latin typeface="Gill Sans MT" charset="0"/>
                <a:ea typeface="Gill Sans MT" charset="0"/>
                <a:cs typeface="Gill Sans MT" charset="0"/>
              </a:rPr>
              <a:t>Cause</a:t>
            </a:r>
            <a:r>
              <a:rPr lang="en-NZ" sz="2400" dirty="0">
                <a:latin typeface="Gill Sans MT" charset="0"/>
                <a:ea typeface="Gill Sans MT" charset="0"/>
                <a:cs typeface="Gill Sans MT" charset="0"/>
              </a:rPr>
              <a:t> → Input and its possible values</a:t>
            </a:r>
          </a:p>
          <a:p>
            <a:r>
              <a:rPr lang="en-NZ" sz="2400" b="1" i="1" dirty="0">
                <a:latin typeface="Gill Sans MT" charset="0"/>
                <a:ea typeface="Gill Sans MT" charset="0"/>
                <a:cs typeface="Gill Sans MT" charset="0"/>
              </a:rPr>
              <a:t>Effect</a:t>
            </a:r>
            <a:r>
              <a:rPr lang="en-NZ" sz="2400" dirty="0">
                <a:latin typeface="Gill Sans MT" charset="0"/>
                <a:ea typeface="Gill Sans MT" charset="0"/>
                <a:cs typeface="Gill Sans MT" charset="0"/>
              </a:rPr>
              <a:t> → Output, i.e. the expected results</a:t>
            </a:r>
            <a:endParaRPr lang="en-AU" sz="2400" dirty="0">
              <a:latin typeface="Gill Sans MT" charset="0"/>
              <a:ea typeface="Gill Sans MT" charset="0"/>
              <a:cs typeface="Gill Sans MT" charset="0"/>
            </a:endParaRPr>
          </a:p>
          <a:p>
            <a:pPr lvl="1"/>
            <a:endParaRPr lang="en-US" sz="2200" dirty="0">
              <a:latin typeface="Gill Sans MT" charset="0"/>
              <a:ea typeface="ＭＳ Ｐゴシック" charset="0"/>
              <a:cs typeface="ＭＳ Ｐゴシック" charset="0"/>
            </a:endParaRPr>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Decision Tables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71870412"/>
              </p:ext>
            </p:extLst>
          </p:nvPr>
        </p:nvGraphicFramePr>
        <p:xfrm>
          <a:off x="1559959" y="2838691"/>
          <a:ext cx="5257802" cy="2563906"/>
        </p:xfrm>
        <a:graphic>
          <a:graphicData uri="http://schemas.openxmlformats.org/drawingml/2006/table">
            <a:tbl>
              <a:tblPr bandRow="1">
                <a:tableStyleId>{21E4AEA4-8DFA-4A89-87EB-49C32662AFE0}</a:tableStyleId>
              </a:tblPr>
              <a:tblGrid>
                <a:gridCol w="1314451">
                  <a:extLst>
                    <a:ext uri="{9D8B030D-6E8A-4147-A177-3AD203B41FA5}">
                      <a16:colId xmlns:a16="http://schemas.microsoft.com/office/drawing/2014/main" val="20000"/>
                    </a:ext>
                  </a:extLst>
                </a:gridCol>
                <a:gridCol w="1314451">
                  <a:extLst>
                    <a:ext uri="{9D8B030D-6E8A-4147-A177-3AD203B41FA5}">
                      <a16:colId xmlns:a16="http://schemas.microsoft.com/office/drawing/2014/main" val="20001"/>
                    </a:ext>
                  </a:extLst>
                </a:gridCol>
                <a:gridCol w="410766">
                  <a:extLst>
                    <a:ext uri="{9D8B030D-6E8A-4147-A177-3AD203B41FA5}">
                      <a16:colId xmlns:a16="http://schemas.microsoft.com/office/drawing/2014/main" val="20002"/>
                    </a:ext>
                  </a:extLst>
                </a:gridCol>
                <a:gridCol w="410766">
                  <a:extLst>
                    <a:ext uri="{9D8B030D-6E8A-4147-A177-3AD203B41FA5}">
                      <a16:colId xmlns:a16="http://schemas.microsoft.com/office/drawing/2014/main" val="20003"/>
                    </a:ext>
                  </a:extLst>
                </a:gridCol>
                <a:gridCol w="301228">
                  <a:extLst>
                    <a:ext uri="{9D8B030D-6E8A-4147-A177-3AD203B41FA5}">
                      <a16:colId xmlns:a16="http://schemas.microsoft.com/office/drawing/2014/main" val="20004"/>
                    </a:ext>
                  </a:extLst>
                </a:gridCol>
                <a:gridCol w="301228">
                  <a:extLst>
                    <a:ext uri="{9D8B030D-6E8A-4147-A177-3AD203B41FA5}">
                      <a16:colId xmlns:a16="http://schemas.microsoft.com/office/drawing/2014/main" val="20005"/>
                    </a:ext>
                  </a:extLst>
                </a:gridCol>
                <a:gridCol w="301228">
                  <a:extLst>
                    <a:ext uri="{9D8B030D-6E8A-4147-A177-3AD203B41FA5}">
                      <a16:colId xmlns:a16="http://schemas.microsoft.com/office/drawing/2014/main" val="20006"/>
                    </a:ext>
                  </a:extLst>
                </a:gridCol>
                <a:gridCol w="301228">
                  <a:extLst>
                    <a:ext uri="{9D8B030D-6E8A-4147-A177-3AD203B41FA5}">
                      <a16:colId xmlns:a16="http://schemas.microsoft.com/office/drawing/2014/main" val="20007"/>
                    </a:ext>
                  </a:extLst>
                </a:gridCol>
                <a:gridCol w="301228">
                  <a:extLst>
                    <a:ext uri="{9D8B030D-6E8A-4147-A177-3AD203B41FA5}">
                      <a16:colId xmlns:a16="http://schemas.microsoft.com/office/drawing/2014/main" val="20008"/>
                    </a:ext>
                  </a:extLst>
                </a:gridCol>
                <a:gridCol w="301228">
                  <a:extLst>
                    <a:ext uri="{9D8B030D-6E8A-4147-A177-3AD203B41FA5}">
                      <a16:colId xmlns:a16="http://schemas.microsoft.com/office/drawing/2014/main" val="20009"/>
                    </a:ext>
                  </a:extLst>
                </a:gridCol>
              </a:tblGrid>
              <a:tr h="430306">
                <a:tc>
                  <a:txBody>
                    <a:bodyPr/>
                    <a:lstStyle/>
                    <a:p>
                      <a:pPr algn="ctr" fontAlgn="b"/>
                      <a:endParaRPr lang="en-US" sz="2000" b="0" i="0" u="none" strike="noStrike" dirty="0">
                        <a:solidFill>
                          <a:srgbClr val="000000"/>
                        </a:solidFill>
                        <a:latin typeface="Calibri"/>
                      </a:endParaRPr>
                    </a:p>
                  </a:txBody>
                  <a:tcPr marL="0" marR="0" marT="0" marB="0" anchor="b">
                    <a:solidFill>
                      <a:schemeClr val="bg1"/>
                    </a:solidFill>
                  </a:tcPr>
                </a:tc>
                <a:tc>
                  <a:txBody>
                    <a:bodyPr/>
                    <a:lstStyle/>
                    <a:p>
                      <a:pPr algn="ctr" fontAlgn="b"/>
                      <a:endParaRPr lang="en-US" sz="2000" b="0" i="0" u="none" strike="noStrike" dirty="0">
                        <a:solidFill>
                          <a:srgbClr val="000000"/>
                        </a:solidFill>
                        <a:latin typeface="Calibri"/>
                      </a:endParaRPr>
                    </a:p>
                  </a:txBody>
                  <a:tcPr marL="0" marR="0" marT="0" marB="0" anchor="b">
                    <a:solidFill>
                      <a:schemeClr val="bg1"/>
                    </a:solidFill>
                  </a:tcPr>
                </a:tc>
                <a:tc gridSpan="8">
                  <a:txBody>
                    <a:bodyPr/>
                    <a:lstStyle/>
                    <a:p>
                      <a:pPr algn="ctr" fontAlgn="b"/>
                      <a:r>
                        <a:rPr lang="en-US" sz="2000" u="none" strike="noStrike" dirty="0">
                          <a:solidFill>
                            <a:schemeClr val="bg1"/>
                          </a:solidFill>
                        </a:rPr>
                        <a:t>Combinations</a:t>
                      </a:r>
                      <a:endParaRPr lang="en-US" sz="2000" b="0" i="0" u="none" strike="noStrike" dirty="0">
                        <a:solidFill>
                          <a:schemeClr val="bg1"/>
                        </a:solidFill>
                        <a:latin typeface="Calibri"/>
                      </a:endParaRPr>
                    </a:p>
                  </a:txBody>
                  <a:tcPr marL="0" marR="0" marT="0" marB="0" anchor="b">
                    <a:solidFill>
                      <a:schemeClr val="accent2"/>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6871">
                <a:tc>
                  <a:txBody>
                    <a:bodyPr/>
                    <a:lstStyle/>
                    <a:p>
                      <a:pPr algn="ctr" fontAlgn="b"/>
                      <a:r>
                        <a:rPr lang="en-US" sz="2000" u="none" strike="noStrike" dirty="0">
                          <a:solidFill>
                            <a:schemeClr val="bg1"/>
                          </a:solidFill>
                        </a:rPr>
                        <a:t>Inputs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Values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1</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2</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3</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4</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5</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6</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7</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8</a:t>
                      </a:r>
                      <a:endParaRPr lang="en-US" sz="2000" b="0" i="0" u="none" strike="noStrike" dirty="0">
                        <a:solidFill>
                          <a:schemeClr val="bg1"/>
                        </a:solidFill>
                        <a:latin typeface="Calibri"/>
                      </a:endParaRPr>
                    </a:p>
                  </a:txBody>
                  <a:tcPr marL="0" marR="0" marT="0" marB="0" anchor="b">
                    <a:solidFill>
                      <a:schemeClr val="accent2"/>
                    </a:solidFill>
                  </a:tcPr>
                </a:tc>
                <a:extLst>
                  <a:ext uri="{0D108BD9-81ED-4DB2-BD59-A6C34878D82A}">
                    <a16:rowId xmlns:a16="http://schemas.microsoft.com/office/drawing/2014/main" val="10001"/>
                  </a:ext>
                </a:extLst>
              </a:tr>
              <a:tr h="286871">
                <a:tc>
                  <a:txBody>
                    <a:bodyPr/>
                    <a:lstStyle/>
                    <a:p>
                      <a:pPr algn="ctr" fontAlgn="b"/>
                      <a:r>
                        <a:rPr lang="en-US" sz="2000" u="none" strike="noStrike" dirty="0"/>
                        <a:t>Input 1</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 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extLst>
                  <a:ext uri="{0D108BD9-81ED-4DB2-BD59-A6C34878D82A}">
                    <a16:rowId xmlns:a16="http://schemas.microsoft.com/office/drawing/2014/main" val="10002"/>
                  </a:ext>
                </a:extLst>
              </a:tr>
              <a:tr h="286871">
                <a:tc>
                  <a:txBody>
                    <a:bodyPr/>
                    <a:lstStyle/>
                    <a:p>
                      <a:pPr algn="ctr" fontAlgn="b"/>
                      <a:r>
                        <a:rPr lang="en-US" sz="2000" u="none" strike="noStrike" dirty="0"/>
                        <a:t>Input 2</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 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extLst>
                  <a:ext uri="{0D108BD9-81ED-4DB2-BD59-A6C34878D82A}">
                    <a16:rowId xmlns:a16="http://schemas.microsoft.com/office/drawing/2014/main" val="10003"/>
                  </a:ext>
                </a:extLst>
              </a:tr>
              <a:tr h="286871">
                <a:tc>
                  <a:txBody>
                    <a:bodyPr/>
                    <a:lstStyle/>
                    <a:p>
                      <a:pPr algn="ctr" fontAlgn="b"/>
                      <a:r>
                        <a:rPr lang="en-US" sz="2000" u="none" strike="noStrike" dirty="0"/>
                        <a:t>Input 3</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 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solidFill>
                      <a:srgbClr val="F5E9E9"/>
                    </a:solidFill>
                  </a:tcPr>
                </a:tc>
                <a:extLst>
                  <a:ext uri="{0D108BD9-81ED-4DB2-BD59-A6C34878D82A}">
                    <a16:rowId xmlns:a16="http://schemas.microsoft.com/office/drawing/2014/main" val="10004"/>
                  </a:ext>
                </a:extLst>
              </a:tr>
              <a:tr h="286871">
                <a:tc>
                  <a:txBody>
                    <a:bodyPr/>
                    <a:lstStyle/>
                    <a:p>
                      <a:pPr algn="ctr" fontAlgn="b"/>
                      <a:r>
                        <a:rPr lang="en-US" sz="2000" u="none" strike="noStrike" dirty="0">
                          <a:solidFill>
                            <a:schemeClr val="bg1"/>
                          </a:solidFill>
                        </a:rPr>
                        <a:t>Outputs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 </a:t>
                      </a:r>
                      <a:endParaRPr lang="en-US" sz="2000" b="0" i="0" u="none" strike="noStrike" dirty="0">
                        <a:solidFill>
                          <a:schemeClr val="bg1"/>
                        </a:solidFill>
                        <a:latin typeface="Calibri"/>
                      </a:endParaRPr>
                    </a:p>
                  </a:txBody>
                  <a:tcPr marL="0" marR="0" marT="0" marB="0" anchor="b">
                    <a:solidFill>
                      <a:schemeClr val="accent2"/>
                    </a:solidFill>
                  </a:tcPr>
                </a:tc>
                <a:extLst>
                  <a:ext uri="{0D108BD9-81ED-4DB2-BD59-A6C34878D82A}">
                    <a16:rowId xmlns:a16="http://schemas.microsoft.com/office/drawing/2014/main" val="10005"/>
                  </a:ext>
                </a:extLst>
              </a:tr>
              <a:tr h="286871">
                <a:tc>
                  <a:txBody>
                    <a:bodyPr/>
                    <a:lstStyle/>
                    <a:p>
                      <a:pPr algn="ctr" fontAlgn="b"/>
                      <a:r>
                        <a:rPr lang="en-US" sz="2000" u="none" strike="noStrike" dirty="0"/>
                        <a:t>Effect 1</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extLst>
                  <a:ext uri="{0D108BD9-81ED-4DB2-BD59-A6C34878D82A}">
                    <a16:rowId xmlns:a16="http://schemas.microsoft.com/office/drawing/2014/main" val="10006"/>
                  </a:ext>
                </a:extLst>
              </a:tr>
              <a:tr h="286871">
                <a:tc>
                  <a:txBody>
                    <a:bodyPr/>
                    <a:lstStyle/>
                    <a:p>
                      <a:pPr algn="ctr" fontAlgn="b"/>
                      <a:r>
                        <a:rPr lang="en-US" sz="2000" u="none" strike="noStrike" dirty="0"/>
                        <a:t>Effect 2</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solidFill>
                      <a:srgbClr val="F5E9E9"/>
                    </a:solidFill>
                  </a:tcPr>
                </a:tc>
                <a:extLst>
                  <a:ext uri="{0D108BD9-81ED-4DB2-BD59-A6C34878D82A}">
                    <a16:rowId xmlns:a16="http://schemas.microsoft.com/office/drawing/2014/main" val="10007"/>
                  </a:ext>
                </a:extLst>
              </a:tr>
            </a:tbl>
          </a:graphicData>
        </a:graphic>
      </p:graphicFrame>
      <p:sp>
        <p:nvSpPr>
          <p:cNvPr id="7" name="TextBox 6"/>
          <p:cNvSpPr txBox="1"/>
          <p:nvPr/>
        </p:nvSpPr>
        <p:spPr>
          <a:xfrm>
            <a:off x="6935508" y="5911340"/>
            <a:ext cx="3546122" cy="369332"/>
          </a:xfrm>
          <a:prstGeom prst="rect">
            <a:avLst/>
          </a:prstGeom>
          <a:noFill/>
        </p:spPr>
        <p:txBody>
          <a:bodyPr wrap="square" rtlCol="0">
            <a:spAutoFit/>
          </a:bodyPr>
          <a:lstStyle/>
          <a:p>
            <a:r>
              <a:rPr lang="en-US" b="1" dirty="0"/>
              <a:t>Source</a:t>
            </a:r>
            <a:r>
              <a:rPr lang="en-US" dirty="0"/>
              <a:t>: de Wilde</a:t>
            </a:r>
          </a:p>
        </p:txBody>
      </p:sp>
    </p:spTree>
    <p:extLst>
      <p:ext uri="{BB962C8B-B14F-4D97-AF65-F5344CB8AC3E}">
        <p14:creationId xmlns:p14="http://schemas.microsoft.com/office/powerpoint/2010/main" val="121227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Creating a decision table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12</a:t>
            </a:fld>
            <a:endParaRPr lang="en-US" dirty="0"/>
          </a:p>
        </p:txBody>
      </p:sp>
      <p:graphicFrame>
        <p:nvGraphicFramePr>
          <p:cNvPr id="5" name="Diagram 4"/>
          <p:cNvGraphicFramePr/>
          <p:nvPr>
            <p:extLst>
              <p:ext uri="{D42A27DB-BD31-4B8C-83A1-F6EECF244321}">
                <p14:modId xmlns:p14="http://schemas.microsoft.com/office/powerpoint/2010/main" val="1029467781"/>
              </p:ext>
            </p:extLst>
          </p:nvPr>
        </p:nvGraphicFramePr>
        <p:xfrm>
          <a:off x="322915" y="1377387"/>
          <a:ext cx="8566442" cy="4734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31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169306" y="1581974"/>
            <a:ext cx="2974694" cy="3619419"/>
          </a:xfrm>
        </p:spPr>
        <p:txBody>
          <a:bodyPr/>
          <a:lstStyle/>
          <a:p>
            <a:r>
              <a:rPr lang="en-NZ" sz="2400" dirty="0">
                <a:latin typeface="Gill Sans MT" charset="0"/>
                <a:ea typeface="Gill Sans MT" charset="0"/>
                <a:cs typeface="Gill Sans MT" charset="0"/>
              </a:rPr>
              <a:t>Write down the values the inputs can assume</a:t>
            </a:r>
          </a:p>
          <a:p>
            <a:r>
              <a:rPr lang="en-NZ" sz="2400" dirty="0">
                <a:latin typeface="Gill Sans MT" charset="0"/>
                <a:ea typeface="Gill Sans MT" charset="0"/>
                <a:cs typeface="Gill Sans MT" charset="0"/>
              </a:rPr>
              <a:t>Cluster related inputs</a:t>
            </a:r>
          </a:p>
          <a:p>
            <a:r>
              <a:rPr lang="en-NZ" sz="2400" dirty="0">
                <a:latin typeface="Gill Sans MT" charset="0"/>
                <a:ea typeface="Gill Sans MT" charset="0"/>
                <a:cs typeface="Gill Sans MT" charset="0"/>
              </a:rPr>
              <a:t>Put the most dominating input first</a:t>
            </a:r>
          </a:p>
          <a:p>
            <a:r>
              <a:rPr lang="en-NZ" sz="2400" dirty="0">
                <a:latin typeface="Gill Sans MT" charset="0"/>
                <a:ea typeface="Gill Sans MT" charset="0"/>
                <a:cs typeface="Gill Sans MT" charset="0"/>
              </a:rPr>
              <a:t>Put multi-valued inputs last</a:t>
            </a:r>
            <a:endParaRPr lang="en-US" sz="2400" dirty="0">
              <a:latin typeface="Gill Sans MT" charset="0"/>
              <a:ea typeface="ＭＳ Ｐゴシック" charset="0"/>
              <a:cs typeface="ＭＳ Ｐゴシック" charset="0"/>
            </a:endParaRPr>
          </a:p>
          <a:p>
            <a:pPr lvl="1"/>
            <a:endParaRPr lang="en-US" sz="2200" dirty="0">
              <a:latin typeface="Gill Sans MT" charset="0"/>
              <a:ea typeface="ＭＳ Ｐゴシック" charset="0"/>
              <a:cs typeface="ＭＳ Ｐゴシック" charset="0"/>
            </a:endParaRPr>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Step 1: List all inputs and values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27303451"/>
              </p:ext>
            </p:extLst>
          </p:nvPr>
        </p:nvGraphicFramePr>
        <p:xfrm>
          <a:off x="304800" y="1139791"/>
          <a:ext cx="5714996" cy="2743197"/>
        </p:xfrm>
        <a:graphic>
          <a:graphicData uri="http://schemas.openxmlformats.org/drawingml/2006/table">
            <a:tbl>
              <a:tblPr bandRow="1">
                <a:tableStyleId>{21E4AEA4-8DFA-4A89-87EB-49C32662AFE0}</a:tableStyleId>
              </a:tblPr>
              <a:tblGrid>
                <a:gridCol w="1428750">
                  <a:extLst>
                    <a:ext uri="{9D8B030D-6E8A-4147-A177-3AD203B41FA5}">
                      <a16:colId xmlns:a16="http://schemas.microsoft.com/office/drawing/2014/main" val="20000"/>
                    </a:ext>
                  </a:extLst>
                </a:gridCol>
                <a:gridCol w="1375217">
                  <a:extLst>
                    <a:ext uri="{9D8B030D-6E8A-4147-A177-3AD203B41FA5}">
                      <a16:colId xmlns:a16="http://schemas.microsoft.com/office/drawing/2014/main" val="20001"/>
                    </a:ext>
                  </a:extLst>
                </a:gridCol>
                <a:gridCol w="500018">
                  <a:extLst>
                    <a:ext uri="{9D8B030D-6E8A-4147-A177-3AD203B41FA5}">
                      <a16:colId xmlns:a16="http://schemas.microsoft.com/office/drawing/2014/main" val="20002"/>
                    </a:ext>
                  </a:extLst>
                </a:gridCol>
                <a:gridCol w="446485">
                  <a:extLst>
                    <a:ext uri="{9D8B030D-6E8A-4147-A177-3AD203B41FA5}">
                      <a16:colId xmlns:a16="http://schemas.microsoft.com/office/drawing/2014/main" val="20003"/>
                    </a:ext>
                  </a:extLst>
                </a:gridCol>
                <a:gridCol w="327421">
                  <a:extLst>
                    <a:ext uri="{9D8B030D-6E8A-4147-A177-3AD203B41FA5}">
                      <a16:colId xmlns:a16="http://schemas.microsoft.com/office/drawing/2014/main" val="20004"/>
                    </a:ext>
                  </a:extLst>
                </a:gridCol>
                <a:gridCol w="327421">
                  <a:extLst>
                    <a:ext uri="{9D8B030D-6E8A-4147-A177-3AD203B41FA5}">
                      <a16:colId xmlns:a16="http://schemas.microsoft.com/office/drawing/2014/main" val="20005"/>
                    </a:ext>
                  </a:extLst>
                </a:gridCol>
                <a:gridCol w="327421">
                  <a:extLst>
                    <a:ext uri="{9D8B030D-6E8A-4147-A177-3AD203B41FA5}">
                      <a16:colId xmlns:a16="http://schemas.microsoft.com/office/drawing/2014/main" val="20006"/>
                    </a:ext>
                  </a:extLst>
                </a:gridCol>
                <a:gridCol w="327421">
                  <a:extLst>
                    <a:ext uri="{9D8B030D-6E8A-4147-A177-3AD203B41FA5}">
                      <a16:colId xmlns:a16="http://schemas.microsoft.com/office/drawing/2014/main" val="20007"/>
                    </a:ext>
                  </a:extLst>
                </a:gridCol>
                <a:gridCol w="327421">
                  <a:extLst>
                    <a:ext uri="{9D8B030D-6E8A-4147-A177-3AD203B41FA5}">
                      <a16:colId xmlns:a16="http://schemas.microsoft.com/office/drawing/2014/main" val="20008"/>
                    </a:ext>
                  </a:extLst>
                </a:gridCol>
                <a:gridCol w="327421">
                  <a:extLst>
                    <a:ext uri="{9D8B030D-6E8A-4147-A177-3AD203B41FA5}">
                      <a16:colId xmlns:a16="http://schemas.microsoft.com/office/drawing/2014/main" val="20009"/>
                    </a:ext>
                  </a:extLst>
                </a:gridCol>
              </a:tblGrid>
              <a:tr h="484094">
                <a:tc>
                  <a:txBody>
                    <a:bodyPr/>
                    <a:lstStyle/>
                    <a:p>
                      <a:pPr algn="ctr" fontAlgn="b"/>
                      <a:endParaRPr lang="en-US" sz="2000" b="0" i="0" u="none" strike="noStrike" dirty="0">
                        <a:solidFill>
                          <a:srgbClr val="000000"/>
                        </a:solidFill>
                        <a:latin typeface="Calibri"/>
                      </a:endParaRPr>
                    </a:p>
                  </a:txBody>
                  <a:tcPr marL="0" marR="0" marT="0" marB="0" anchor="b">
                    <a:noFill/>
                  </a:tcPr>
                </a:tc>
                <a:tc>
                  <a:txBody>
                    <a:bodyPr/>
                    <a:lstStyle/>
                    <a:p>
                      <a:pPr algn="ctr" fontAlgn="b"/>
                      <a:endParaRPr lang="en-US" sz="2000" b="0" i="0" u="none" strike="noStrike" dirty="0">
                        <a:solidFill>
                          <a:srgbClr val="000000"/>
                        </a:solidFill>
                        <a:latin typeface="Calibri"/>
                      </a:endParaRPr>
                    </a:p>
                  </a:txBody>
                  <a:tcPr marL="0" marR="0" marT="0" marB="0" anchor="b">
                    <a:noFill/>
                  </a:tcPr>
                </a:tc>
                <a:tc gridSpan="8">
                  <a:txBody>
                    <a:bodyPr/>
                    <a:lstStyle/>
                    <a:p>
                      <a:pPr algn="ctr" fontAlgn="b"/>
                      <a:r>
                        <a:rPr lang="en-US" sz="2000" u="none" strike="noStrike" dirty="0">
                          <a:solidFill>
                            <a:schemeClr val="bg1"/>
                          </a:solidFill>
                        </a:rPr>
                        <a:t>Combinations</a:t>
                      </a:r>
                      <a:endParaRPr lang="en-US" sz="2000" b="0" i="0" u="none" strike="noStrike" dirty="0">
                        <a:solidFill>
                          <a:schemeClr val="bg1"/>
                        </a:solidFill>
                        <a:latin typeface="Calibri"/>
                      </a:endParaRPr>
                    </a:p>
                  </a:txBody>
                  <a:tcPr marL="0" marR="0" marT="0" marB="0" anchor="b">
                    <a:solidFill>
                      <a:schemeClr val="accent2"/>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2729">
                <a:tc>
                  <a:txBody>
                    <a:bodyPr/>
                    <a:lstStyle/>
                    <a:p>
                      <a:pPr algn="ctr" fontAlgn="b"/>
                      <a:r>
                        <a:rPr lang="en-US" sz="2000" u="none" strike="noStrike" dirty="0">
                          <a:solidFill>
                            <a:schemeClr val="bg1"/>
                          </a:solidFill>
                        </a:rPr>
                        <a:t>Inputs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Values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1</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2</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3</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4</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5</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6</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7</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8</a:t>
                      </a:r>
                      <a:endParaRPr lang="en-US" sz="2000" b="0" i="0" u="none" strike="noStrike" dirty="0">
                        <a:solidFill>
                          <a:schemeClr val="bg1"/>
                        </a:solidFill>
                        <a:latin typeface="Calibri"/>
                      </a:endParaRPr>
                    </a:p>
                  </a:txBody>
                  <a:tcPr marL="0" marR="0" marT="0" marB="0" anchor="b">
                    <a:solidFill>
                      <a:schemeClr val="accent2"/>
                    </a:solidFill>
                  </a:tcPr>
                </a:tc>
                <a:extLst>
                  <a:ext uri="{0D108BD9-81ED-4DB2-BD59-A6C34878D82A}">
                    <a16:rowId xmlns:a16="http://schemas.microsoft.com/office/drawing/2014/main" val="10001"/>
                  </a:ext>
                </a:extLst>
              </a:tr>
              <a:tr h="322729">
                <a:tc>
                  <a:txBody>
                    <a:bodyPr/>
                    <a:lstStyle/>
                    <a:p>
                      <a:pPr algn="ctr" fontAlgn="b"/>
                      <a:r>
                        <a:rPr lang="en-US" sz="2000" u="none" strike="noStrike" dirty="0"/>
                        <a:t>Input 1</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tc>
                <a:tc>
                  <a:txBody>
                    <a:bodyPr/>
                    <a:lstStyle/>
                    <a:p>
                      <a:endParaRPr lang="en-US" dirty="0"/>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extLst>
                  <a:ext uri="{0D108BD9-81ED-4DB2-BD59-A6C34878D82A}">
                    <a16:rowId xmlns:a16="http://schemas.microsoft.com/office/drawing/2014/main" val="10002"/>
                  </a:ext>
                </a:extLst>
              </a:tr>
              <a:tr h="322729">
                <a:tc>
                  <a:txBody>
                    <a:bodyPr/>
                    <a:lstStyle/>
                    <a:p>
                      <a:pPr algn="ctr" fontAlgn="b"/>
                      <a:r>
                        <a:rPr lang="en-US" sz="2000" u="none" strike="noStrike" dirty="0"/>
                        <a:t>Input 2</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extLst>
                  <a:ext uri="{0D108BD9-81ED-4DB2-BD59-A6C34878D82A}">
                    <a16:rowId xmlns:a16="http://schemas.microsoft.com/office/drawing/2014/main" val="10003"/>
                  </a:ext>
                </a:extLst>
              </a:tr>
              <a:tr h="322729">
                <a:tc>
                  <a:txBody>
                    <a:bodyPr/>
                    <a:lstStyle/>
                    <a:p>
                      <a:pPr algn="ctr" fontAlgn="b"/>
                      <a:r>
                        <a:rPr lang="en-US" sz="2000" u="none" strike="noStrike" dirty="0"/>
                        <a:t>Input 3</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dirty="0"/>
                    </a:p>
                  </a:txBody>
                  <a:tcPr marL="0" marR="0" marT="0" marB="0" anchor="b"/>
                </a:tc>
                <a:extLst>
                  <a:ext uri="{0D108BD9-81ED-4DB2-BD59-A6C34878D82A}">
                    <a16:rowId xmlns:a16="http://schemas.microsoft.com/office/drawing/2014/main" val="10004"/>
                  </a:ext>
                </a:extLst>
              </a:tr>
              <a:tr h="322729">
                <a:tc>
                  <a:txBody>
                    <a:bodyPr/>
                    <a:lstStyle/>
                    <a:p>
                      <a:pPr algn="ctr" fontAlgn="b"/>
                      <a:r>
                        <a:rPr lang="en-US" sz="2000" b="0" i="0" u="none" strike="noStrike" dirty="0">
                          <a:solidFill>
                            <a:srgbClr val="000000"/>
                          </a:solidFill>
                          <a:latin typeface="Calibri"/>
                        </a:rPr>
                        <a:t>Input 4</a:t>
                      </a:r>
                    </a:p>
                  </a:txBody>
                  <a:tcPr marL="0" marR="0" marT="0" marB="0" anchor="b"/>
                </a:tc>
                <a:tc>
                  <a:txBody>
                    <a:bodyPr/>
                    <a:lstStyle/>
                    <a:p>
                      <a:pPr algn="ctr" fontAlgn="b"/>
                      <a:r>
                        <a:rPr lang="en-US" sz="2000" b="0" i="0" u="none" strike="noStrike" dirty="0">
                          <a:solidFill>
                            <a:srgbClr val="000000"/>
                          </a:solidFill>
                          <a:latin typeface="Calibri"/>
                        </a:rPr>
                        <a:t>Y,N</a:t>
                      </a:r>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dirty="0"/>
                    </a:p>
                  </a:txBody>
                  <a:tcPr marL="0" marR="0" marT="0" marB="0" anchor="b"/>
                </a:tc>
                <a:extLst>
                  <a:ext uri="{0D108BD9-81ED-4DB2-BD59-A6C34878D82A}">
                    <a16:rowId xmlns:a16="http://schemas.microsoft.com/office/drawing/2014/main" val="10005"/>
                  </a:ext>
                </a:extLst>
              </a:tr>
              <a:tr h="322729">
                <a:tc>
                  <a:txBody>
                    <a:bodyPr/>
                    <a:lstStyle/>
                    <a:p>
                      <a:pPr algn="ctr" fontAlgn="b"/>
                      <a:r>
                        <a:rPr lang="en-US" sz="2000" u="none" strike="noStrike" dirty="0">
                          <a:solidFill>
                            <a:schemeClr val="bg1"/>
                          </a:solidFill>
                        </a:rPr>
                        <a:t>Effects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extLst>
                  <a:ext uri="{0D108BD9-81ED-4DB2-BD59-A6C34878D82A}">
                    <a16:rowId xmlns:a16="http://schemas.microsoft.com/office/drawing/2014/main" val="10006"/>
                  </a:ext>
                </a:extLst>
              </a:tr>
              <a:tr h="322729">
                <a:tc>
                  <a:txBody>
                    <a:bodyPr/>
                    <a:lstStyle/>
                    <a:p>
                      <a:endParaRPr lang="en-US" dirty="0"/>
                    </a:p>
                  </a:txBody>
                  <a:tcPr marL="0" marR="0" marT="0" marB="0" anchor="b"/>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tc>
                <a:tc>
                  <a:txBody>
                    <a:bodyPr/>
                    <a:lstStyle/>
                    <a:p>
                      <a:endParaRPr lang="en-US" dirty="0"/>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tc>
                <a:extLst>
                  <a:ext uri="{0D108BD9-81ED-4DB2-BD59-A6C34878D82A}">
                    <a16:rowId xmlns:a16="http://schemas.microsoft.com/office/drawing/2014/main" val="10007"/>
                  </a:ext>
                </a:extLst>
              </a:tr>
            </a:tbl>
          </a:graphicData>
        </a:graphic>
      </p:graphicFrame>
      <p:sp>
        <p:nvSpPr>
          <p:cNvPr id="6" name="Oval 5"/>
          <p:cNvSpPr>
            <a:spLocks noChangeArrowheads="1"/>
          </p:cNvSpPr>
          <p:nvPr/>
        </p:nvSpPr>
        <p:spPr bwMode="auto">
          <a:xfrm>
            <a:off x="304800" y="2362200"/>
            <a:ext cx="2819400" cy="1596342"/>
          </a:xfrm>
          <a:prstGeom prst="ellipse">
            <a:avLst/>
          </a:prstGeom>
          <a:noFill/>
          <a:ln w="38100">
            <a:solidFill>
              <a:srgbClr val="0070C0"/>
            </a:solidFill>
            <a:round/>
            <a:headEnd type="none" w="sm" len="sm"/>
            <a:tailEnd type="none" w="sm" len="sm"/>
          </a:ln>
        </p:spPr>
        <p:txBody>
          <a:bodyPr wrap="none" anchor="ctr"/>
          <a:lstStyle/>
          <a:p>
            <a:pPr eaLnBrk="1" hangingPunct="1"/>
            <a:endParaRPr lang="en-US" sz="1800" dirty="0">
              <a:latin typeface="Arial" charset="0"/>
            </a:endParaRPr>
          </a:p>
        </p:txBody>
      </p:sp>
    </p:spTree>
    <p:extLst>
      <p:ext uri="{BB962C8B-B14F-4D97-AF65-F5344CB8AC3E}">
        <p14:creationId xmlns:p14="http://schemas.microsoft.com/office/powerpoint/2010/main" val="1451381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17327" y="1577161"/>
            <a:ext cx="4076299" cy="3619419"/>
          </a:xfrm>
        </p:spPr>
        <p:txBody>
          <a:bodyPr/>
          <a:lstStyle/>
          <a:p>
            <a:r>
              <a:rPr lang="en-US" sz="2400" dirty="0">
                <a:latin typeface="Gill Sans MT" charset="0"/>
                <a:ea typeface="ＭＳ Ｐゴシック" charset="0"/>
                <a:cs typeface="ＭＳ Ｐゴシック" charset="0"/>
              </a:rPr>
              <a:t>Say Input-3 &amp; Input-4 are mutually </a:t>
            </a:r>
            <a:r>
              <a:rPr lang="en-US" sz="2400" dirty="0" err="1">
                <a:latin typeface="Gill Sans MT" charset="0"/>
                <a:ea typeface="ＭＳ Ｐゴシック" charset="0"/>
                <a:cs typeface="ＭＳ Ｐゴシック" charset="0"/>
              </a:rPr>
              <a:t>exlcusive</a:t>
            </a:r>
            <a:endParaRPr lang="en-US" sz="2400" dirty="0">
              <a:latin typeface="Gill Sans MT" charset="0"/>
              <a:ea typeface="ＭＳ Ｐゴシック" charset="0"/>
              <a:cs typeface="ＭＳ Ｐゴシック" charset="0"/>
            </a:endParaRPr>
          </a:p>
          <a:p>
            <a:r>
              <a:rPr lang="en-US" sz="2000" dirty="0">
                <a:latin typeface="Gill Sans MT" charset="0"/>
                <a:ea typeface="ＭＳ Ｐゴシック" charset="0"/>
                <a:cs typeface="ＭＳ Ｐゴシック" charset="0"/>
              </a:rPr>
              <a:t>When Input-3 is Y, Input-4 is N </a:t>
            </a:r>
          </a:p>
          <a:p>
            <a:r>
              <a:rPr lang="en-US" sz="2000" dirty="0">
                <a:latin typeface="Gill Sans MT" charset="0"/>
                <a:ea typeface="ＭＳ Ｐゴシック" charset="0"/>
                <a:cs typeface="ＭＳ Ｐゴシック" charset="0"/>
              </a:rPr>
              <a:t>	And</a:t>
            </a:r>
          </a:p>
          <a:p>
            <a:r>
              <a:rPr lang="en-US" sz="2000" dirty="0">
                <a:latin typeface="Gill Sans MT" charset="0"/>
                <a:ea typeface="ＭＳ Ｐゴシック" charset="0"/>
                <a:cs typeface="ＭＳ Ｐゴシック" charset="0"/>
              </a:rPr>
              <a:t>When Input-3 is N, Input-4 is Y </a:t>
            </a:r>
          </a:p>
          <a:p>
            <a:r>
              <a:rPr lang="en-US" sz="2400" dirty="0">
                <a:latin typeface="Gill Sans MT" charset="0"/>
                <a:ea typeface="ＭＳ Ｐゴシック" charset="0"/>
                <a:cs typeface="ＭＳ Ｐゴシック" charset="0"/>
              </a:rPr>
              <a:t>Then do not need both</a:t>
            </a:r>
          </a:p>
          <a:p>
            <a:r>
              <a:rPr lang="en-US" sz="2400" dirty="0">
                <a:latin typeface="Gill Sans MT" charset="0"/>
                <a:ea typeface="ＭＳ Ｐゴシック" charset="0"/>
                <a:cs typeface="ＭＳ Ｐゴシック" charset="0"/>
              </a:rPr>
              <a:t>Combine into one input that chooses which is Y</a:t>
            </a:r>
          </a:p>
          <a:p>
            <a:endParaRPr lang="en-US" sz="2400" dirty="0">
              <a:latin typeface="Gill Sans MT" charset="0"/>
              <a:ea typeface="ＭＳ Ｐゴシック" charset="0"/>
              <a:cs typeface="ＭＳ Ｐゴシック" charset="0"/>
            </a:endParaRPr>
          </a:p>
          <a:p>
            <a:pPr lvl="1"/>
            <a:endParaRPr lang="en-US" sz="2200" dirty="0">
              <a:latin typeface="Gill Sans MT" charset="0"/>
              <a:ea typeface="ＭＳ Ｐゴシック" charset="0"/>
              <a:cs typeface="ＭＳ Ｐゴシック" charset="0"/>
            </a:endParaRPr>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8358722" cy="636774"/>
          </a:xfrm>
        </p:spPr>
        <p:txBody>
          <a:bodyPr/>
          <a:lstStyle/>
          <a:p>
            <a:r>
              <a:rPr lang="en-US" dirty="0">
                <a:latin typeface="Gill Sans MT"/>
                <a:cs typeface="Gill Sans MT"/>
              </a:rPr>
              <a:t>Step 1: combine mutually exclusive inputs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11579780"/>
              </p:ext>
            </p:extLst>
          </p:nvPr>
        </p:nvGraphicFramePr>
        <p:xfrm>
          <a:off x="227013" y="1346735"/>
          <a:ext cx="4564779" cy="2743197"/>
        </p:xfrm>
        <a:graphic>
          <a:graphicData uri="http://schemas.openxmlformats.org/drawingml/2006/table">
            <a:tbl>
              <a:tblPr bandRow="1">
                <a:tableStyleId>{21E4AEA4-8DFA-4A89-87EB-49C32662AFE0}</a:tableStyleId>
              </a:tblPr>
              <a:tblGrid>
                <a:gridCol w="1141196">
                  <a:extLst>
                    <a:ext uri="{9D8B030D-6E8A-4147-A177-3AD203B41FA5}">
                      <a16:colId xmlns:a16="http://schemas.microsoft.com/office/drawing/2014/main" val="20000"/>
                    </a:ext>
                  </a:extLst>
                </a:gridCol>
                <a:gridCol w="1098438">
                  <a:extLst>
                    <a:ext uri="{9D8B030D-6E8A-4147-A177-3AD203B41FA5}">
                      <a16:colId xmlns:a16="http://schemas.microsoft.com/office/drawing/2014/main" val="20001"/>
                    </a:ext>
                  </a:extLst>
                </a:gridCol>
                <a:gridCol w="399383">
                  <a:extLst>
                    <a:ext uri="{9D8B030D-6E8A-4147-A177-3AD203B41FA5}">
                      <a16:colId xmlns:a16="http://schemas.microsoft.com/office/drawing/2014/main" val="20002"/>
                    </a:ext>
                  </a:extLst>
                </a:gridCol>
                <a:gridCol w="356624">
                  <a:extLst>
                    <a:ext uri="{9D8B030D-6E8A-4147-A177-3AD203B41FA5}">
                      <a16:colId xmlns:a16="http://schemas.microsoft.com/office/drawing/2014/main" val="20003"/>
                    </a:ext>
                  </a:extLst>
                </a:gridCol>
                <a:gridCol w="261523">
                  <a:extLst>
                    <a:ext uri="{9D8B030D-6E8A-4147-A177-3AD203B41FA5}">
                      <a16:colId xmlns:a16="http://schemas.microsoft.com/office/drawing/2014/main" val="20004"/>
                    </a:ext>
                  </a:extLst>
                </a:gridCol>
                <a:gridCol w="261523">
                  <a:extLst>
                    <a:ext uri="{9D8B030D-6E8A-4147-A177-3AD203B41FA5}">
                      <a16:colId xmlns:a16="http://schemas.microsoft.com/office/drawing/2014/main" val="20005"/>
                    </a:ext>
                  </a:extLst>
                </a:gridCol>
                <a:gridCol w="261523">
                  <a:extLst>
                    <a:ext uri="{9D8B030D-6E8A-4147-A177-3AD203B41FA5}">
                      <a16:colId xmlns:a16="http://schemas.microsoft.com/office/drawing/2014/main" val="20006"/>
                    </a:ext>
                  </a:extLst>
                </a:gridCol>
                <a:gridCol w="261523">
                  <a:extLst>
                    <a:ext uri="{9D8B030D-6E8A-4147-A177-3AD203B41FA5}">
                      <a16:colId xmlns:a16="http://schemas.microsoft.com/office/drawing/2014/main" val="20007"/>
                    </a:ext>
                  </a:extLst>
                </a:gridCol>
                <a:gridCol w="261523">
                  <a:extLst>
                    <a:ext uri="{9D8B030D-6E8A-4147-A177-3AD203B41FA5}">
                      <a16:colId xmlns:a16="http://schemas.microsoft.com/office/drawing/2014/main" val="20008"/>
                    </a:ext>
                  </a:extLst>
                </a:gridCol>
                <a:gridCol w="261523">
                  <a:extLst>
                    <a:ext uri="{9D8B030D-6E8A-4147-A177-3AD203B41FA5}">
                      <a16:colId xmlns:a16="http://schemas.microsoft.com/office/drawing/2014/main" val="20009"/>
                    </a:ext>
                  </a:extLst>
                </a:gridCol>
              </a:tblGrid>
              <a:tr h="484094">
                <a:tc>
                  <a:txBody>
                    <a:bodyPr/>
                    <a:lstStyle/>
                    <a:p>
                      <a:pPr algn="ctr" fontAlgn="b"/>
                      <a:endParaRPr lang="en-US" sz="2000" b="0" i="0" u="none" strike="noStrike" dirty="0">
                        <a:solidFill>
                          <a:srgbClr val="000000"/>
                        </a:solidFill>
                        <a:latin typeface="Calibri"/>
                      </a:endParaRPr>
                    </a:p>
                  </a:txBody>
                  <a:tcPr marL="0" marR="0" marT="0" marB="0" anchor="b">
                    <a:noFill/>
                  </a:tcPr>
                </a:tc>
                <a:tc>
                  <a:txBody>
                    <a:bodyPr/>
                    <a:lstStyle/>
                    <a:p>
                      <a:pPr algn="ctr" fontAlgn="b"/>
                      <a:endParaRPr lang="en-US" sz="2000" b="0" i="0" u="none" strike="noStrike" dirty="0">
                        <a:solidFill>
                          <a:srgbClr val="000000"/>
                        </a:solidFill>
                        <a:latin typeface="Calibri"/>
                      </a:endParaRPr>
                    </a:p>
                  </a:txBody>
                  <a:tcPr marL="0" marR="0" marT="0" marB="0" anchor="b">
                    <a:noFill/>
                  </a:tcPr>
                </a:tc>
                <a:tc gridSpan="8">
                  <a:txBody>
                    <a:bodyPr/>
                    <a:lstStyle/>
                    <a:p>
                      <a:pPr algn="ctr" fontAlgn="b"/>
                      <a:r>
                        <a:rPr lang="en-US" sz="2000" u="none" strike="noStrike" dirty="0">
                          <a:solidFill>
                            <a:schemeClr val="bg1"/>
                          </a:solidFill>
                        </a:rPr>
                        <a:t>Combinations</a:t>
                      </a:r>
                      <a:endParaRPr lang="en-US" sz="2000" b="0" i="0" u="none" strike="noStrike" dirty="0">
                        <a:solidFill>
                          <a:schemeClr val="bg1"/>
                        </a:solidFill>
                        <a:latin typeface="Calibri"/>
                      </a:endParaRPr>
                    </a:p>
                  </a:txBody>
                  <a:tcPr marL="0" marR="0" marT="0" marB="0" anchor="b">
                    <a:solidFill>
                      <a:schemeClr val="accent2"/>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2729">
                <a:tc>
                  <a:txBody>
                    <a:bodyPr/>
                    <a:lstStyle/>
                    <a:p>
                      <a:pPr algn="ctr" fontAlgn="b"/>
                      <a:r>
                        <a:rPr lang="en-US" sz="2000" u="none" strike="noStrike" dirty="0">
                          <a:solidFill>
                            <a:schemeClr val="bg1"/>
                          </a:solidFill>
                        </a:rPr>
                        <a:t>Inputs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Values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1</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2</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3</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4</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5</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6</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7</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8</a:t>
                      </a:r>
                      <a:endParaRPr lang="en-US" sz="2000" b="0" i="0" u="none" strike="noStrike" dirty="0">
                        <a:solidFill>
                          <a:schemeClr val="bg1"/>
                        </a:solidFill>
                        <a:latin typeface="Calibri"/>
                      </a:endParaRPr>
                    </a:p>
                  </a:txBody>
                  <a:tcPr marL="0" marR="0" marT="0" marB="0" anchor="b">
                    <a:solidFill>
                      <a:schemeClr val="accent2"/>
                    </a:solidFill>
                  </a:tcPr>
                </a:tc>
                <a:extLst>
                  <a:ext uri="{0D108BD9-81ED-4DB2-BD59-A6C34878D82A}">
                    <a16:rowId xmlns:a16="http://schemas.microsoft.com/office/drawing/2014/main" val="10001"/>
                  </a:ext>
                </a:extLst>
              </a:tr>
              <a:tr h="322729">
                <a:tc>
                  <a:txBody>
                    <a:bodyPr/>
                    <a:lstStyle/>
                    <a:p>
                      <a:pPr algn="ctr" fontAlgn="b"/>
                      <a:r>
                        <a:rPr lang="en-US" sz="2000" u="none" strike="noStrike" dirty="0"/>
                        <a:t>Input 1</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tc>
                <a:tc>
                  <a:txBody>
                    <a:bodyPr/>
                    <a:lstStyle/>
                    <a:p>
                      <a:endParaRPr lang="en-US" dirty="0"/>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dirty="0"/>
                    </a:p>
                  </a:txBody>
                  <a:tcPr marL="0" marR="0" marT="0" marB="0" anchor="b"/>
                </a:tc>
                <a:tc>
                  <a:txBody>
                    <a:bodyPr/>
                    <a:lstStyle/>
                    <a:p>
                      <a:endParaRPr lang="en-US"/>
                    </a:p>
                  </a:txBody>
                  <a:tcPr marL="0" marR="0" marT="0" marB="0" anchor="b"/>
                </a:tc>
                <a:extLst>
                  <a:ext uri="{0D108BD9-81ED-4DB2-BD59-A6C34878D82A}">
                    <a16:rowId xmlns:a16="http://schemas.microsoft.com/office/drawing/2014/main" val="10002"/>
                  </a:ext>
                </a:extLst>
              </a:tr>
              <a:tr h="322729">
                <a:tc>
                  <a:txBody>
                    <a:bodyPr/>
                    <a:lstStyle/>
                    <a:p>
                      <a:pPr algn="ctr" fontAlgn="b"/>
                      <a:r>
                        <a:rPr lang="en-US" sz="2000" u="none" strike="noStrike" dirty="0"/>
                        <a:t>Input 2</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extLst>
                  <a:ext uri="{0D108BD9-81ED-4DB2-BD59-A6C34878D82A}">
                    <a16:rowId xmlns:a16="http://schemas.microsoft.com/office/drawing/2014/main" val="10003"/>
                  </a:ext>
                </a:extLst>
              </a:tr>
              <a:tr h="322729">
                <a:tc>
                  <a:txBody>
                    <a:bodyPr/>
                    <a:lstStyle/>
                    <a:p>
                      <a:pPr algn="ctr" fontAlgn="b"/>
                      <a:r>
                        <a:rPr lang="en-US" sz="2000" u="none" strike="noStrike" dirty="0"/>
                        <a:t>Input 3</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dirty="0"/>
                    </a:p>
                  </a:txBody>
                  <a:tcPr marL="0" marR="0" marT="0" marB="0" anchor="b"/>
                </a:tc>
                <a:extLst>
                  <a:ext uri="{0D108BD9-81ED-4DB2-BD59-A6C34878D82A}">
                    <a16:rowId xmlns:a16="http://schemas.microsoft.com/office/drawing/2014/main" val="10004"/>
                  </a:ext>
                </a:extLst>
              </a:tr>
              <a:tr h="322729">
                <a:tc>
                  <a:txBody>
                    <a:bodyPr/>
                    <a:lstStyle/>
                    <a:p>
                      <a:pPr algn="ctr" fontAlgn="b"/>
                      <a:r>
                        <a:rPr lang="en-US" sz="2000" b="0" i="0" u="none" strike="noStrike" dirty="0">
                          <a:solidFill>
                            <a:srgbClr val="000000"/>
                          </a:solidFill>
                          <a:latin typeface="Calibri"/>
                        </a:rPr>
                        <a:t>Input 4</a:t>
                      </a:r>
                    </a:p>
                  </a:txBody>
                  <a:tcPr marL="0" marR="0" marT="0" marB="0" anchor="b"/>
                </a:tc>
                <a:tc>
                  <a:txBody>
                    <a:bodyPr/>
                    <a:lstStyle/>
                    <a:p>
                      <a:pPr algn="ctr" fontAlgn="b"/>
                      <a:r>
                        <a:rPr lang="en-US" sz="2000" b="0" i="0" u="none" strike="noStrike" dirty="0">
                          <a:solidFill>
                            <a:srgbClr val="000000"/>
                          </a:solidFill>
                          <a:latin typeface="Calibri"/>
                        </a:rPr>
                        <a:t>Y,N</a:t>
                      </a:r>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dirty="0"/>
                    </a:p>
                  </a:txBody>
                  <a:tcPr marL="0" marR="0" marT="0" marB="0" anchor="b"/>
                </a:tc>
                <a:extLst>
                  <a:ext uri="{0D108BD9-81ED-4DB2-BD59-A6C34878D82A}">
                    <a16:rowId xmlns:a16="http://schemas.microsoft.com/office/drawing/2014/main" val="10005"/>
                  </a:ext>
                </a:extLst>
              </a:tr>
              <a:tr h="322729">
                <a:tc>
                  <a:txBody>
                    <a:bodyPr/>
                    <a:lstStyle/>
                    <a:p>
                      <a:pPr algn="ctr" fontAlgn="b"/>
                      <a:r>
                        <a:rPr lang="en-US" sz="2000" u="none" strike="noStrike" dirty="0">
                          <a:solidFill>
                            <a:schemeClr val="bg1"/>
                          </a:solidFill>
                        </a:rPr>
                        <a:t>Effects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extLst>
                  <a:ext uri="{0D108BD9-81ED-4DB2-BD59-A6C34878D82A}">
                    <a16:rowId xmlns:a16="http://schemas.microsoft.com/office/drawing/2014/main" val="10006"/>
                  </a:ext>
                </a:extLst>
              </a:tr>
              <a:tr h="322729">
                <a:tc>
                  <a:txBody>
                    <a:bodyPr/>
                    <a:lstStyle/>
                    <a:p>
                      <a:pPr algn="ctr" fontAlgn="b"/>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tc>
                <a:tc>
                  <a:txBody>
                    <a:bodyPr/>
                    <a:lstStyle/>
                    <a:p>
                      <a:endParaRPr lang="en-US" dirty="0"/>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45550772"/>
              </p:ext>
            </p:extLst>
          </p:nvPr>
        </p:nvGraphicFramePr>
        <p:xfrm>
          <a:off x="287973" y="3824981"/>
          <a:ext cx="4564779" cy="2420468"/>
        </p:xfrm>
        <a:graphic>
          <a:graphicData uri="http://schemas.openxmlformats.org/drawingml/2006/table">
            <a:tbl>
              <a:tblPr bandRow="1">
                <a:tableStyleId>{21E4AEA4-8DFA-4A89-87EB-49C32662AFE0}</a:tableStyleId>
              </a:tblPr>
              <a:tblGrid>
                <a:gridCol w="1141196">
                  <a:extLst>
                    <a:ext uri="{9D8B030D-6E8A-4147-A177-3AD203B41FA5}">
                      <a16:colId xmlns:a16="http://schemas.microsoft.com/office/drawing/2014/main" val="20000"/>
                    </a:ext>
                  </a:extLst>
                </a:gridCol>
                <a:gridCol w="1098438">
                  <a:extLst>
                    <a:ext uri="{9D8B030D-6E8A-4147-A177-3AD203B41FA5}">
                      <a16:colId xmlns:a16="http://schemas.microsoft.com/office/drawing/2014/main" val="20001"/>
                    </a:ext>
                  </a:extLst>
                </a:gridCol>
                <a:gridCol w="399383">
                  <a:extLst>
                    <a:ext uri="{9D8B030D-6E8A-4147-A177-3AD203B41FA5}">
                      <a16:colId xmlns:a16="http://schemas.microsoft.com/office/drawing/2014/main" val="20002"/>
                    </a:ext>
                  </a:extLst>
                </a:gridCol>
                <a:gridCol w="356624">
                  <a:extLst>
                    <a:ext uri="{9D8B030D-6E8A-4147-A177-3AD203B41FA5}">
                      <a16:colId xmlns:a16="http://schemas.microsoft.com/office/drawing/2014/main" val="20003"/>
                    </a:ext>
                  </a:extLst>
                </a:gridCol>
                <a:gridCol w="261523">
                  <a:extLst>
                    <a:ext uri="{9D8B030D-6E8A-4147-A177-3AD203B41FA5}">
                      <a16:colId xmlns:a16="http://schemas.microsoft.com/office/drawing/2014/main" val="20004"/>
                    </a:ext>
                  </a:extLst>
                </a:gridCol>
                <a:gridCol w="261523">
                  <a:extLst>
                    <a:ext uri="{9D8B030D-6E8A-4147-A177-3AD203B41FA5}">
                      <a16:colId xmlns:a16="http://schemas.microsoft.com/office/drawing/2014/main" val="20005"/>
                    </a:ext>
                  </a:extLst>
                </a:gridCol>
                <a:gridCol w="261523">
                  <a:extLst>
                    <a:ext uri="{9D8B030D-6E8A-4147-A177-3AD203B41FA5}">
                      <a16:colId xmlns:a16="http://schemas.microsoft.com/office/drawing/2014/main" val="20006"/>
                    </a:ext>
                  </a:extLst>
                </a:gridCol>
                <a:gridCol w="261523">
                  <a:extLst>
                    <a:ext uri="{9D8B030D-6E8A-4147-A177-3AD203B41FA5}">
                      <a16:colId xmlns:a16="http://schemas.microsoft.com/office/drawing/2014/main" val="20007"/>
                    </a:ext>
                  </a:extLst>
                </a:gridCol>
                <a:gridCol w="261523">
                  <a:extLst>
                    <a:ext uri="{9D8B030D-6E8A-4147-A177-3AD203B41FA5}">
                      <a16:colId xmlns:a16="http://schemas.microsoft.com/office/drawing/2014/main" val="20008"/>
                    </a:ext>
                  </a:extLst>
                </a:gridCol>
                <a:gridCol w="261523">
                  <a:extLst>
                    <a:ext uri="{9D8B030D-6E8A-4147-A177-3AD203B41FA5}">
                      <a16:colId xmlns:a16="http://schemas.microsoft.com/office/drawing/2014/main" val="20009"/>
                    </a:ext>
                  </a:extLst>
                </a:gridCol>
              </a:tblGrid>
              <a:tr h="484094">
                <a:tc>
                  <a:txBody>
                    <a:bodyPr/>
                    <a:lstStyle/>
                    <a:p>
                      <a:pPr algn="ctr" fontAlgn="b"/>
                      <a:endParaRPr lang="en-US" sz="2000" b="0" i="0" u="none" strike="noStrike" dirty="0">
                        <a:solidFill>
                          <a:srgbClr val="000000"/>
                        </a:solidFill>
                        <a:latin typeface="Calibri"/>
                      </a:endParaRPr>
                    </a:p>
                  </a:txBody>
                  <a:tcPr marL="0" marR="0" marT="0" marB="0" anchor="b">
                    <a:noFill/>
                  </a:tcPr>
                </a:tc>
                <a:tc>
                  <a:txBody>
                    <a:bodyPr/>
                    <a:lstStyle/>
                    <a:p>
                      <a:pPr algn="ctr" fontAlgn="b"/>
                      <a:endParaRPr lang="en-US" sz="2000" b="0" i="0" u="none" strike="noStrike" dirty="0">
                        <a:solidFill>
                          <a:srgbClr val="000000"/>
                        </a:solidFill>
                        <a:latin typeface="Calibri"/>
                      </a:endParaRPr>
                    </a:p>
                  </a:txBody>
                  <a:tcPr marL="0" marR="0" marT="0" marB="0" anchor="b">
                    <a:noFill/>
                  </a:tcPr>
                </a:tc>
                <a:tc gridSpan="8">
                  <a:txBody>
                    <a:bodyPr/>
                    <a:lstStyle/>
                    <a:p>
                      <a:pPr algn="ctr" fontAlgn="b"/>
                      <a:r>
                        <a:rPr lang="en-US" sz="2000" u="none" strike="noStrike" dirty="0">
                          <a:solidFill>
                            <a:schemeClr val="bg1"/>
                          </a:solidFill>
                        </a:rPr>
                        <a:t>Combinations</a:t>
                      </a:r>
                      <a:endParaRPr lang="en-US" sz="2000" b="0" i="0" u="none" strike="noStrike" dirty="0">
                        <a:solidFill>
                          <a:schemeClr val="bg1"/>
                        </a:solidFill>
                        <a:latin typeface="Calibri"/>
                      </a:endParaRPr>
                    </a:p>
                  </a:txBody>
                  <a:tcPr marL="0" marR="0" marT="0" marB="0" anchor="b">
                    <a:solidFill>
                      <a:schemeClr val="accent2"/>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2729">
                <a:tc>
                  <a:txBody>
                    <a:bodyPr/>
                    <a:lstStyle/>
                    <a:p>
                      <a:pPr algn="ctr" fontAlgn="b"/>
                      <a:r>
                        <a:rPr lang="en-US" sz="2000" u="none" strike="noStrike" dirty="0">
                          <a:solidFill>
                            <a:schemeClr val="bg1"/>
                          </a:solidFill>
                        </a:rPr>
                        <a:t>Inputs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Values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1</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2</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3</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4</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5</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6</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7</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solidFill>
                            <a:schemeClr val="bg1"/>
                          </a:solidFill>
                        </a:rPr>
                        <a:t>8</a:t>
                      </a:r>
                      <a:endParaRPr lang="en-US" sz="2000" b="0" i="0" u="none" strike="noStrike" dirty="0">
                        <a:solidFill>
                          <a:schemeClr val="bg1"/>
                        </a:solidFill>
                        <a:latin typeface="Calibri"/>
                      </a:endParaRPr>
                    </a:p>
                  </a:txBody>
                  <a:tcPr marL="0" marR="0" marT="0" marB="0" anchor="b">
                    <a:solidFill>
                      <a:schemeClr val="accent2"/>
                    </a:solidFill>
                  </a:tcPr>
                </a:tc>
                <a:extLst>
                  <a:ext uri="{0D108BD9-81ED-4DB2-BD59-A6C34878D82A}">
                    <a16:rowId xmlns:a16="http://schemas.microsoft.com/office/drawing/2014/main" val="10001"/>
                  </a:ext>
                </a:extLst>
              </a:tr>
              <a:tr h="322729">
                <a:tc>
                  <a:txBody>
                    <a:bodyPr/>
                    <a:lstStyle/>
                    <a:p>
                      <a:pPr algn="ctr" fontAlgn="b"/>
                      <a:r>
                        <a:rPr lang="en-US" sz="2000" u="none" strike="noStrike" dirty="0"/>
                        <a:t>Input 1</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tc>
                <a:tc>
                  <a:txBody>
                    <a:bodyPr/>
                    <a:lstStyle/>
                    <a:p>
                      <a:endParaRPr lang="en-US" dirty="0"/>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dirty="0"/>
                    </a:p>
                  </a:txBody>
                  <a:tcPr marL="0" marR="0" marT="0" marB="0" anchor="b"/>
                </a:tc>
                <a:tc>
                  <a:txBody>
                    <a:bodyPr/>
                    <a:lstStyle/>
                    <a:p>
                      <a:endParaRPr lang="en-US"/>
                    </a:p>
                  </a:txBody>
                  <a:tcPr marL="0" marR="0" marT="0" marB="0" anchor="b"/>
                </a:tc>
                <a:extLst>
                  <a:ext uri="{0D108BD9-81ED-4DB2-BD59-A6C34878D82A}">
                    <a16:rowId xmlns:a16="http://schemas.microsoft.com/office/drawing/2014/main" val="10002"/>
                  </a:ext>
                </a:extLst>
              </a:tr>
              <a:tr h="322729">
                <a:tc>
                  <a:txBody>
                    <a:bodyPr/>
                    <a:lstStyle/>
                    <a:p>
                      <a:pPr algn="ctr" fontAlgn="b"/>
                      <a:r>
                        <a:rPr lang="en-US" sz="2000" u="none" strike="noStrike" dirty="0"/>
                        <a:t>Input 2</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extLst>
                  <a:ext uri="{0D108BD9-81ED-4DB2-BD59-A6C34878D82A}">
                    <a16:rowId xmlns:a16="http://schemas.microsoft.com/office/drawing/2014/main" val="10003"/>
                  </a:ext>
                </a:extLst>
              </a:tr>
              <a:tr h="322729">
                <a:tc>
                  <a:txBody>
                    <a:bodyPr/>
                    <a:lstStyle/>
                    <a:p>
                      <a:pPr algn="ctr" fontAlgn="b"/>
                      <a:r>
                        <a:rPr lang="en-US" sz="2000" u="none" strike="noStrike" dirty="0"/>
                        <a:t>Input 3or4</a:t>
                      </a:r>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3,4</a:t>
                      </a:r>
                      <a:endParaRPr lang="en-US" sz="2000" b="0" i="0" u="none" strike="noStrike" dirty="0">
                        <a:solidFill>
                          <a:srgbClr val="000000"/>
                        </a:solidFill>
                        <a:latin typeface="Calibri"/>
                      </a:endParaRPr>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dirty="0"/>
                    </a:p>
                  </a:txBody>
                  <a:tcPr marL="0" marR="0" marT="0" marB="0" anchor="b"/>
                </a:tc>
                <a:extLst>
                  <a:ext uri="{0D108BD9-81ED-4DB2-BD59-A6C34878D82A}">
                    <a16:rowId xmlns:a16="http://schemas.microsoft.com/office/drawing/2014/main" val="10004"/>
                  </a:ext>
                </a:extLst>
              </a:tr>
              <a:tr h="322729">
                <a:tc>
                  <a:txBody>
                    <a:bodyPr/>
                    <a:lstStyle/>
                    <a:p>
                      <a:pPr algn="ctr" fontAlgn="b"/>
                      <a:r>
                        <a:rPr lang="en-US" sz="2000" u="none" strike="noStrike" dirty="0">
                          <a:solidFill>
                            <a:schemeClr val="bg1"/>
                          </a:solidFill>
                        </a:rPr>
                        <a:t>Effects</a:t>
                      </a:r>
                      <a:endParaRPr lang="en-US" sz="2000" b="0" i="0" u="none" strike="noStrike" dirty="0">
                        <a:solidFill>
                          <a:schemeClr val="bg1"/>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solidFill>
                      <a:schemeClr val="accent2"/>
                    </a:solidFill>
                  </a:tcPr>
                </a:tc>
                <a:extLst>
                  <a:ext uri="{0D108BD9-81ED-4DB2-BD59-A6C34878D82A}">
                    <a16:rowId xmlns:a16="http://schemas.microsoft.com/office/drawing/2014/main" val="10005"/>
                  </a:ext>
                </a:extLst>
              </a:tr>
              <a:tr h="322729">
                <a:tc>
                  <a:txBody>
                    <a:bodyPr/>
                    <a:lstStyle/>
                    <a:p>
                      <a:pPr algn="ctr" fontAlgn="b"/>
                      <a:endParaRPr lang="en-US" sz="2000" b="0" i="0" u="none" strike="noStrike" dirty="0">
                        <a:solidFill>
                          <a:srgbClr val="000000"/>
                        </a:solidFill>
                        <a:latin typeface="Calibri"/>
                      </a:endParaRPr>
                    </a:p>
                  </a:txBody>
                  <a:tcPr marL="0" marR="0" marT="0" marB="0" anchor="b"/>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tc>
                <a:tc>
                  <a:txBody>
                    <a:bodyPr/>
                    <a:lstStyle/>
                    <a:p>
                      <a:endParaRPr lang="en-US" dirty="0"/>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endParaRPr lang="en-US"/>
                    </a:p>
                  </a:txBody>
                  <a:tcPr marL="0" marR="0" marT="0" marB="0" anchor="b"/>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88726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457200" y="254416"/>
            <a:ext cx="7772400" cy="914400"/>
          </a:xfrm>
        </p:spPr>
        <p:txBody>
          <a:bodyPr lIns="91440" tIns="45720" rIns="91440" bIns="45720" anchor="t">
            <a:normAutofit/>
          </a:bodyPr>
          <a:lstStyle/>
          <a:p>
            <a:r>
              <a:rPr lang="en-NZ" dirty="0">
                <a:latin typeface="Gill Sans MT" charset="0"/>
                <a:ea typeface="Gill Sans MT" charset="0"/>
                <a:cs typeface="Gill Sans MT" charset="0"/>
              </a:rPr>
              <a:t>Step 2: Calculate total combinations</a:t>
            </a:r>
            <a:endParaRPr lang="en-AU" dirty="0">
              <a:latin typeface="Gill Sans MT" charset="0"/>
              <a:ea typeface="Gill Sans MT" charset="0"/>
              <a:cs typeface="Gill Sans MT" charset="0"/>
            </a:endParaRPr>
          </a:p>
        </p:txBody>
      </p:sp>
      <p:sp>
        <p:nvSpPr>
          <p:cNvPr id="9" name="Slide Number Placeholder 8"/>
          <p:cNvSpPr>
            <a:spLocks noGrp="1"/>
          </p:cNvSpPr>
          <p:nvPr>
            <p:ph type="sldNum" sz="quarter" idx="12"/>
          </p:nvPr>
        </p:nvSpPr>
        <p:spPr/>
        <p:txBody>
          <a:bodyPr/>
          <a:lstStyle/>
          <a:p>
            <a:fld id="{F37AAC58-F4AF-4259-A743-B8A5D13D3586}" type="slidenum">
              <a:rPr lang="en-US" smtClean="0"/>
              <a:pPr/>
              <a:t>15</a:t>
            </a:fld>
            <a:endParaRPr lang="en-US" dirty="0"/>
          </a:p>
        </p:txBody>
      </p:sp>
      <p:sp>
        <p:nvSpPr>
          <p:cNvPr id="67587" name="Rectangle 3"/>
          <p:cNvSpPr>
            <a:spLocks noGrp="1" noChangeArrowheads="1"/>
          </p:cNvSpPr>
          <p:nvPr>
            <p:ph type="body" sz="half" idx="4294967295"/>
          </p:nvPr>
        </p:nvSpPr>
        <p:spPr>
          <a:xfrm>
            <a:off x="4304497" y="1168816"/>
            <a:ext cx="4102743" cy="4572000"/>
          </a:xfrm>
          <a:prstGeom prst="rect">
            <a:avLst/>
          </a:prstGeom>
        </p:spPr>
        <p:txBody>
          <a:bodyPr lIns="91440" tIns="45720" rIns="91440" bIns="45720"/>
          <a:lstStyle/>
          <a:p>
            <a:pPr marL="0" indent="0">
              <a:buNone/>
            </a:pPr>
            <a:r>
              <a:rPr lang="en-NZ" dirty="0">
                <a:latin typeface="Gill Sans MT" charset="0"/>
                <a:ea typeface="Gill Sans MT" charset="0"/>
                <a:cs typeface="Gill Sans MT" charset="0"/>
              </a:rPr>
              <a:t>one input with 3 values and four inputs with 2 values:</a:t>
            </a:r>
            <a:br>
              <a:rPr lang="en-NZ" dirty="0">
                <a:latin typeface="Gill Sans MT" charset="0"/>
                <a:ea typeface="Gill Sans MT" charset="0"/>
                <a:cs typeface="Gill Sans MT" charset="0"/>
              </a:rPr>
            </a:br>
            <a:r>
              <a:rPr lang="en-NZ" dirty="0">
                <a:latin typeface="Gill Sans MT" charset="0"/>
                <a:ea typeface="Gill Sans MT" charset="0"/>
                <a:cs typeface="Gill Sans MT" charset="0"/>
              </a:rPr>
              <a:t>3 * 2</a:t>
            </a:r>
            <a:r>
              <a:rPr lang="en-NZ" baseline="30000" dirty="0">
                <a:latin typeface="Gill Sans MT" charset="0"/>
                <a:ea typeface="Gill Sans MT" charset="0"/>
                <a:cs typeface="Gill Sans MT" charset="0"/>
              </a:rPr>
              <a:t> *</a:t>
            </a:r>
            <a:r>
              <a:rPr lang="en-NZ" dirty="0">
                <a:latin typeface="Gill Sans MT" charset="0"/>
                <a:ea typeface="Gill Sans MT" charset="0"/>
                <a:cs typeface="Gill Sans MT" charset="0"/>
              </a:rPr>
              <a:t> 2 * 2 * 2= 48</a:t>
            </a:r>
          </a:p>
          <a:p>
            <a:pPr marL="0" indent="0">
              <a:buNone/>
            </a:pPr>
            <a:endParaRPr lang="en-NZ" dirty="0">
              <a:latin typeface="Gill Sans MT" charset="0"/>
              <a:ea typeface="Gill Sans MT" charset="0"/>
              <a:cs typeface="Gill Sans MT" charset="0"/>
            </a:endParaRPr>
          </a:p>
          <a:p>
            <a:pPr marL="0" indent="0">
              <a:buNone/>
            </a:pPr>
            <a:r>
              <a:rPr lang="en-NZ" dirty="0">
                <a:latin typeface="Gill Sans MT" charset="0"/>
                <a:ea typeface="Gill Sans MT" charset="0"/>
                <a:cs typeface="Gill Sans MT" charset="0"/>
              </a:rPr>
              <a:t>If all inputs are simply Y/N values:</a:t>
            </a:r>
            <a:br>
              <a:rPr lang="en-NZ" dirty="0">
                <a:latin typeface="Gill Sans MT" charset="0"/>
                <a:ea typeface="Gill Sans MT" charset="0"/>
                <a:cs typeface="Gill Sans MT" charset="0"/>
              </a:rPr>
            </a:br>
            <a:r>
              <a:rPr lang="en-NZ" dirty="0">
                <a:latin typeface="Gill Sans MT" charset="0"/>
                <a:ea typeface="Gill Sans MT" charset="0"/>
                <a:cs typeface="Gill Sans MT" charset="0"/>
              </a:rPr>
              <a:t>2</a:t>
            </a:r>
            <a:r>
              <a:rPr lang="en-NZ" baseline="30000" dirty="0">
                <a:latin typeface="Gill Sans MT" charset="0"/>
                <a:ea typeface="Gill Sans MT" charset="0"/>
                <a:cs typeface="Gill Sans MT" charset="0"/>
              </a:rPr>
              <a:t>number of inputs</a:t>
            </a:r>
          </a:p>
          <a:p>
            <a:pPr marL="0" indent="0">
              <a:buNone/>
            </a:pPr>
            <a:endParaRPr lang="en-AU" dirty="0">
              <a:latin typeface="Gill Sans MT" charset="0"/>
              <a:ea typeface="Gill Sans MT" charset="0"/>
              <a:cs typeface="Gill Sans MT" charset="0"/>
            </a:endParaRPr>
          </a:p>
        </p:txBody>
      </p:sp>
      <p:sp>
        <p:nvSpPr>
          <p:cNvPr id="67588" name="Text Box 4"/>
          <p:cNvSpPr txBox="1">
            <a:spLocks noChangeArrowheads="1"/>
          </p:cNvSpPr>
          <p:nvPr/>
        </p:nvSpPr>
        <p:spPr bwMode="auto">
          <a:xfrm>
            <a:off x="457200" y="1459832"/>
            <a:ext cx="3048000" cy="3293209"/>
          </a:xfrm>
          <a:prstGeom prst="rect">
            <a:avLst/>
          </a:prstGeom>
          <a:noFill/>
          <a:ln w="12700">
            <a:noFill/>
            <a:miter lim="800000"/>
            <a:headEnd type="none" w="sm" len="sm"/>
            <a:tailEnd type="none" w="sm" len="sm"/>
          </a:ln>
        </p:spPr>
        <p:txBody>
          <a:bodyPr wrap="square">
            <a:spAutoFit/>
          </a:bodyPr>
          <a:lstStyle/>
          <a:p>
            <a:pPr eaLnBrk="1" hangingPunct="1">
              <a:spcBef>
                <a:spcPct val="50000"/>
              </a:spcBef>
            </a:pPr>
            <a:r>
              <a:rPr lang="en-NZ" sz="3200" dirty="0">
                <a:latin typeface="Gill Sans MT" charset="0"/>
                <a:ea typeface="Gill Sans MT" charset="0"/>
                <a:cs typeface="Gill Sans MT" charset="0"/>
              </a:rPr>
              <a:t>Q: How many combinations?</a:t>
            </a:r>
          </a:p>
          <a:p>
            <a:pPr eaLnBrk="1" hangingPunct="1">
              <a:spcBef>
                <a:spcPct val="50000"/>
              </a:spcBef>
            </a:pPr>
            <a:r>
              <a:rPr lang="en-NZ" sz="3200" dirty="0">
                <a:latin typeface="Gill Sans MT" charset="0"/>
                <a:ea typeface="Gill Sans MT" charset="0"/>
                <a:cs typeface="Gill Sans MT" charset="0"/>
              </a:rPr>
              <a:t>A: Take the product of the number of values per input</a:t>
            </a:r>
            <a:endParaRPr lang="en-AU" sz="3200" dirty="0">
              <a:latin typeface="Gill Sans MT" charset="0"/>
              <a:ea typeface="Gill Sans MT" charset="0"/>
              <a:cs typeface="Gill Sans MT" charset="0"/>
            </a:endParaRPr>
          </a:p>
        </p:txBody>
      </p:sp>
      <p:sp>
        <p:nvSpPr>
          <p:cNvPr id="54280" name="Rectangle 6"/>
          <p:cNvSpPr>
            <a:spLocks noChangeArrowheads="1"/>
          </p:cNvSpPr>
          <p:nvPr/>
        </p:nvSpPr>
        <p:spPr bwMode="auto">
          <a:xfrm>
            <a:off x="6781800" y="6019800"/>
            <a:ext cx="2209800" cy="244475"/>
          </a:xfrm>
          <a:prstGeom prst="rect">
            <a:avLst/>
          </a:prstGeom>
          <a:solidFill>
            <a:srgbClr val="FFFFCC"/>
          </a:solidFill>
          <a:ln w="9525">
            <a:noFill/>
            <a:miter lim="800000"/>
            <a:headEnd/>
            <a:tailEnd/>
          </a:ln>
        </p:spPr>
        <p:txBody>
          <a:bodyPr>
            <a:spAutoFit/>
          </a:bodyPr>
          <a:lstStyle/>
          <a:p>
            <a:pPr eaLnBrk="1" hangingPunct="1">
              <a:spcBef>
                <a:spcPct val="50000"/>
              </a:spcBef>
            </a:pPr>
            <a:r>
              <a:rPr lang="en-NZ" sz="1000" i="1" dirty="0">
                <a:solidFill>
                  <a:srgbClr val="CC0000"/>
                </a:solidFill>
                <a:latin typeface="Arial" charset="0"/>
              </a:rPr>
              <a:t>Source: de Wilde,</a:t>
            </a:r>
            <a:r>
              <a:rPr lang="en-NZ" sz="1600" i="1" dirty="0">
                <a:solidFill>
                  <a:srgbClr val="CC0000"/>
                </a:solidFill>
                <a:latin typeface="Arial" charset="0"/>
              </a:rPr>
              <a:t> </a:t>
            </a:r>
            <a:endParaRPr lang="en-AU" sz="1600" i="1" dirty="0">
              <a:solidFill>
                <a:srgbClr val="CC0000"/>
              </a:solidFill>
              <a:latin typeface="Arial" charset="0"/>
            </a:endParaRPr>
          </a:p>
        </p:txBody>
      </p:sp>
    </p:spTree>
    <p:extLst>
      <p:ext uri="{BB962C8B-B14F-4D97-AF65-F5344CB8AC3E}">
        <p14:creationId xmlns:p14="http://schemas.microsoft.com/office/powerpoint/2010/main" val="1924390183"/>
      </p:ext>
    </p:extLst>
  </p:cSld>
  <p:clrMapOvr>
    <a:masterClrMapping/>
  </p:clrMapOvr>
  <p:transition spd="slow" advTm="23440">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charset="0"/>
                <a:ea typeface="Gill Sans MT" charset="0"/>
                <a:cs typeface="Gill Sans MT" charset="0"/>
              </a:rPr>
              <a:t>Tip for listing all values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16</a:t>
            </a:fld>
            <a:endParaRPr lang="en-US" dirty="0"/>
          </a:p>
        </p:txBody>
      </p:sp>
      <p:sp>
        <p:nvSpPr>
          <p:cNvPr id="6" name="TextBox 5"/>
          <p:cNvSpPr txBox="1"/>
          <p:nvPr/>
        </p:nvSpPr>
        <p:spPr>
          <a:xfrm>
            <a:off x="457200" y="1143000"/>
            <a:ext cx="8229600" cy="830997"/>
          </a:xfrm>
          <a:prstGeom prst="rect">
            <a:avLst/>
          </a:prstGeom>
          <a:noFill/>
        </p:spPr>
        <p:txBody>
          <a:bodyPr wrap="square" rtlCol="0">
            <a:spAutoFit/>
          </a:bodyPr>
          <a:lstStyle/>
          <a:p>
            <a:r>
              <a:rPr lang="en-US" sz="2400" dirty="0">
                <a:latin typeface="Gill Sans MT" charset="0"/>
                <a:ea typeface="Gill Sans MT" charset="0"/>
                <a:cs typeface="Gill Sans MT" charset="0"/>
              </a:rPr>
              <a:t>If you have three inputs with possible values of  Y, N then think of binary numbers to help to enumerate all possible values </a:t>
            </a:r>
          </a:p>
        </p:txBody>
      </p:sp>
      <p:graphicFrame>
        <p:nvGraphicFramePr>
          <p:cNvPr id="7" name="Table 6"/>
          <p:cNvGraphicFramePr>
            <a:graphicFrameLocks noGrp="1"/>
          </p:cNvGraphicFramePr>
          <p:nvPr>
            <p:extLst>
              <p:ext uri="{D42A27DB-BD31-4B8C-83A1-F6EECF244321}">
                <p14:modId xmlns:p14="http://schemas.microsoft.com/office/powerpoint/2010/main" val="1307900408"/>
              </p:ext>
            </p:extLst>
          </p:nvPr>
        </p:nvGraphicFramePr>
        <p:xfrm>
          <a:off x="1143000" y="2155785"/>
          <a:ext cx="6096000" cy="360680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Binary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2</a:t>
                      </a:r>
                      <a:r>
                        <a:rPr lang="en-US" baseline="30000" dirty="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ctr" defTabSz="914400" rtl="0" eaLnBrk="1" fontAlgn="auto" latinLnBrk="0" hangingPunct="1">
                        <a:lnSpc>
                          <a:spcPct val="100000"/>
                        </a:lnSpc>
                        <a:spcBef>
                          <a:spcPts val="0"/>
                        </a:spcBef>
                        <a:spcAft>
                          <a:spcPts val="0"/>
                        </a:spcAft>
                        <a:buClrTx/>
                        <a:buSzTx/>
                        <a:buFontTx/>
                        <a:buNone/>
                        <a:tabLst/>
                        <a:defRPr/>
                      </a:pPr>
                      <a:r>
                        <a:rPr lang="en-US" dirty="0"/>
                        <a:t>2</a:t>
                      </a:r>
                      <a:r>
                        <a:rPr lang="en-US" baseline="30000" dirty="0"/>
                        <a:t>1</a:t>
                      </a:r>
                      <a:endParaRPr lang="en-US" dirty="0"/>
                    </a:p>
                  </a:txBody>
                  <a:tcPr/>
                </a:tc>
                <a:tc>
                  <a:txBody>
                    <a:bodyPr/>
                    <a:lstStyle/>
                    <a:p>
                      <a:pPr algn="ctr"/>
                      <a:endParaRPr lang="en-US" dirty="0"/>
                    </a:p>
                    <a:p>
                      <a:pPr algn="ctr"/>
                      <a:r>
                        <a:rPr lang="en-US" dirty="0"/>
                        <a:t>2</a:t>
                      </a:r>
                      <a:r>
                        <a:rPr lang="en-US" baseline="30000" dirty="0"/>
                        <a:t>0</a:t>
                      </a:r>
                      <a:endParaRPr lang="en-US" dirty="0"/>
                    </a:p>
                  </a:txBody>
                  <a:tcPr/>
                </a:tc>
                <a:tc>
                  <a:txBody>
                    <a:bodyPr/>
                    <a:lstStyle/>
                    <a:p>
                      <a:r>
                        <a:rPr lang="en-US" dirty="0"/>
                        <a:t>Decimal</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0</a:t>
                      </a:r>
                    </a:p>
                  </a:txBody>
                  <a:tcPr>
                    <a:solidFill>
                      <a:srgbClr val="F5E9E9"/>
                    </a:solidFill>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2</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4"/>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4</a:t>
                      </a:r>
                    </a:p>
                  </a:txBody>
                  <a:tcPr/>
                </a:tc>
                <a:extLst>
                  <a:ext uri="{0D108BD9-81ED-4DB2-BD59-A6C34878D82A}">
                    <a16:rowId xmlns:a16="http://schemas.microsoft.com/office/drawing/2014/main" val="10005"/>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extLst>
                  <a:ext uri="{0D108BD9-81ED-4DB2-BD59-A6C34878D82A}">
                    <a16:rowId xmlns:a16="http://schemas.microsoft.com/office/drawing/2014/main" val="10006"/>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6</a:t>
                      </a:r>
                    </a:p>
                  </a:txBody>
                  <a:tcPr/>
                </a:tc>
                <a:extLst>
                  <a:ext uri="{0D108BD9-81ED-4DB2-BD59-A6C34878D82A}">
                    <a16:rowId xmlns:a16="http://schemas.microsoft.com/office/drawing/2014/main" val="10007"/>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7</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142845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2"/>
          <p:cNvSpPr>
            <a:spLocks noGrp="1" noChangeArrowheads="1"/>
          </p:cNvSpPr>
          <p:nvPr>
            <p:ph type="title"/>
          </p:nvPr>
        </p:nvSpPr>
        <p:spPr>
          <a:xfrm>
            <a:off x="457200" y="228600"/>
            <a:ext cx="7737676" cy="914400"/>
          </a:xfrm>
        </p:spPr>
        <p:txBody>
          <a:bodyPr lIns="91440" tIns="45720" rIns="91440" bIns="45720" anchor="t">
            <a:normAutofit fontScale="90000"/>
          </a:bodyPr>
          <a:lstStyle/>
          <a:p>
            <a:r>
              <a:rPr lang="en-NZ" dirty="0"/>
              <a:t>Step 3: List all input value combinations</a:t>
            </a:r>
            <a:endParaRPr lang="en-AU" dirty="0"/>
          </a:p>
        </p:txBody>
      </p:sp>
      <p:sp>
        <p:nvSpPr>
          <p:cNvPr id="7" name="Slide Number Placeholder 6"/>
          <p:cNvSpPr>
            <a:spLocks noGrp="1"/>
          </p:cNvSpPr>
          <p:nvPr>
            <p:ph type="sldNum" sz="quarter" idx="12"/>
          </p:nvPr>
        </p:nvSpPr>
        <p:spPr/>
        <p:txBody>
          <a:bodyPr/>
          <a:lstStyle/>
          <a:p>
            <a:fld id="{F37AAC58-F4AF-4259-A743-B8A5D13D3586}" type="slidenum">
              <a:rPr lang="en-US" smtClean="0"/>
              <a:pPr/>
              <a:t>17</a:t>
            </a:fld>
            <a:endParaRPr lang="en-US" dirty="0"/>
          </a:p>
        </p:txBody>
      </p:sp>
      <p:sp>
        <p:nvSpPr>
          <p:cNvPr id="69635" name="Rectangle 3"/>
          <p:cNvSpPr>
            <a:spLocks noGrp="1" noChangeArrowheads="1"/>
          </p:cNvSpPr>
          <p:nvPr>
            <p:ph type="body" sz="half" idx="4294967295"/>
          </p:nvPr>
        </p:nvSpPr>
        <p:spPr>
          <a:xfrm>
            <a:off x="1219200" y="1905000"/>
            <a:ext cx="7112000" cy="3886200"/>
          </a:xfrm>
          <a:prstGeom prst="rect">
            <a:avLst/>
          </a:prstGeom>
        </p:spPr>
        <p:txBody>
          <a:bodyPr lIns="91440" tIns="45720" rIns="91440" bIns="45720"/>
          <a:lstStyle/>
          <a:p>
            <a:pPr marL="0" indent="0">
              <a:buNone/>
            </a:pPr>
            <a:r>
              <a:rPr lang="en-NZ" sz="2400" b="1" dirty="0"/>
              <a:t>List all possible combinations of input values</a:t>
            </a:r>
          </a:p>
        </p:txBody>
      </p:sp>
      <p:graphicFrame>
        <p:nvGraphicFramePr>
          <p:cNvPr id="10" name="Table 9"/>
          <p:cNvGraphicFramePr>
            <a:graphicFrameLocks noGrp="1"/>
          </p:cNvGraphicFramePr>
          <p:nvPr>
            <p:extLst>
              <p:ext uri="{D42A27DB-BD31-4B8C-83A1-F6EECF244321}">
                <p14:modId xmlns:p14="http://schemas.microsoft.com/office/powerpoint/2010/main" val="1996632647"/>
              </p:ext>
            </p:extLst>
          </p:nvPr>
        </p:nvGraphicFramePr>
        <p:xfrm>
          <a:off x="1066800" y="2590800"/>
          <a:ext cx="5714996" cy="2743197"/>
        </p:xfrm>
        <a:graphic>
          <a:graphicData uri="http://schemas.openxmlformats.org/drawingml/2006/table">
            <a:tbl>
              <a:tblPr>
                <a:tableStyleId>{68D230F3-CF80-4859-8CE7-A43EE81993B5}</a:tableStyleId>
              </a:tblPr>
              <a:tblGrid>
                <a:gridCol w="14287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446485">
                  <a:extLst>
                    <a:ext uri="{9D8B030D-6E8A-4147-A177-3AD203B41FA5}">
                      <a16:colId xmlns:a16="http://schemas.microsoft.com/office/drawing/2014/main" val="20002"/>
                    </a:ext>
                  </a:extLst>
                </a:gridCol>
                <a:gridCol w="446485">
                  <a:extLst>
                    <a:ext uri="{9D8B030D-6E8A-4147-A177-3AD203B41FA5}">
                      <a16:colId xmlns:a16="http://schemas.microsoft.com/office/drawing/2014/main" val="20003"/>
                    </a:ext>
                  </a:extLst>
                </a:gridCol>
                <a:gridCol w="327421">
                  <a:extLst>
                    <a:ext uri="{9D8B030D-6E8A-4147-A177-3AD203B41FA5}">
                      <a16:colId xmlns:a16="http://schemas.microsoft.com/office/drawing/2014/main" val="20004"/>
                    </a:ext>
                  </a:extLst>
                </a:gridCol>
                <a:gridCol w="327421">
                  <a:extLst>
                    <a:ext uri="{9D8B030D-6E8A-4147-A177-3AD203B41FA5}">
                      <a16:colId xmlns:a16="http://schemas.microsoft.com/office/drawing/2014/main" val="20005"/>
                    </a:ext>
                  </a:extLst>
                </a:gridCol>
                <a:gridCol w="327421">
                  <a:extLst>
                    <a:ext uri="{9D8B030D-6E8A-4147-A177-3AD203B41FA5}">
                      <a16:colId xmlns:a16="http://schemas.microsoft.com/office/drawing/2014/main" val="20006"/>
                    </a:ext>
                  </a:extLst>
                </a:gridCol>
                <a:gridCol w="327421">
                  <a:extLst>
                    <a:ext uri="{9D8B030D-6E8A-4147-A177-3AD203B41FA5}">
                      <a16:colId xmlns:a16="http://schemas.microsoft.com/office/drawing/2014/main" val="20007"/>
                    </a:ext>
                  </a:extLst>
                </a:gridCol>
                <a:gridCol w="327421">
                  <a:extLst>
                    <a:ext uri="{9D8B030D-6E8A-4147-A177-3AD203B41FA5}">
                      <a16:colId xmlns:a16="http://schemas.microsoft.com/office/drawing/2014/main" val="20008"/>
                    </a:ext>
                  </a:extLst>
                </a:gridCol>
                <a:gridCol w="327421">
                  <a:extLst>
                    <a:ext uri="{9D8B030D-6E8A-4147-A177-3AD203B41FA5}">
                      <a16:colId xmlns:a16="http://schemas.microsoft.com/office/drawing/2014/main" val="20009"/>
                    </a:ext>
                  </a:extLst>
                </a:gridCol>
              </a:tblGrid>
              <a:tr h="484094">
                <a:tc>
                  <a:txBody>
                    <a:bodyPr/>
                    <a:lstStyle/>
                    <a:p>
                      <a:pPr algn="ctr" fontAlgn="b"/>
                      <a:endParaRPr lang="en-US" sz="2000" b="0" i="0" u="none" strike="noStrike" dirty="0">
                        <a:solidFill>
                          <a:schemeClr val="bg1"/>
                        </a:solidFill>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2000" b="0" i="0" u="none" strike="noStrike" dirty="0">
                        <a:solidFill>
                          <a:schemeClr val="bg1"/>
                        </a:solidFill>
                        <a:latin typeface="Calibri"/>
                      </a:endParaRPr>
                    </a:p>
                  </a:txBody>
                  <a:tcPr marL="0" marR="0" marT="0" marB="0" anchor="b">
                    <a:lnL w="12700" cap="flat" cmpd="sng" algn="ctr">
                      <a:noFill/>
                      <a:prstDash val="solid"/>
                      <a:round/>
                      <a:headEnd type="none" w="med" len="med"/>
                      <a:tailEnd type="none" w="med" len="med"/>
                    </a:lnL>
                    <a:lnR>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8">
                  <a:txBody>
                    <a:bodyPr/>
                    <a:lstStyle/>
                    <a:p>
                      <a:pPr algn="ctr" fontAlgn="b"/>
                      <a:r>
                        <a:rPr lang="en-US" sz="2000" u="none" strike="noStrike" dirty="0">
                          <a:solidFill>
                            <a:schemeClr val="bg1"/>
                          </a:solidFill>
                        </a:rPr>
                        <a:t>Combinations</a:t>
                      </a:r>
                      <a:endParaRPr lang="en-US" sz="2000" b="0" i="0" u="none" strike="noStrike" dirty="0">
                        <a:solidFill>
                          <a:schemeClr val="bg1"/>
                        </a:solidFill>
                        <a:latin typeface="Calibri"/>
                      </a:endParaRPr>
                    </a:p>
                  </a:txBody>
                  <a:tcPr marL="0" marR="0" marT="0" marB="0" anchor="ctr">
                    <a:lnL>
                      <a:noFill/>
                    </a:lnL>
                    <a:lnR>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2729">
                <a:tc>
                  <a:txBody>
                    <a:bodyPr/>
                    <a:lstStyle/>
                    <a:p>
                      <a:pPr algn="ctr" fontAlgn="b"/>
                      <a:r>
                        <a:rPr lang="en-US" sz="2000" u="none" strike="noStrike" dirty="0">
                          <a:solidFill>
                            <a:schemeClr val="bg1"/>
                          </a:solidFill>
                        </a:rPr>
                        <a:t>Inputs</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u="none" strike="noStrike" dirty="0">
                          <a:solidFill>
                            <a:schemeClr val="bg1"/>
                          </a:solidFill>
                        </a:rPr>
                        <a:t>Values</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solidFill>
                            <a:schemeClr val="bg1"/>
                          </a:solidFill>
                        </a:rPr>
                        <a:t>1</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solidFill>
                            <a:schemeClr val="bg1"/>
                          </a:solidFill>
                        </a:rPr>
                        <a:t>2</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solidFill>
                            <a:schemeClr val="bg1"/>
                          </a:solidFill>
                        </a:rPr>
                        <a:t>3</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solidFill>
                            <a:schemeClr val="bg1"/>
                          </a:solidFill>
                        </a:rPr>
                        <a:t>4</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solidFill>
                            <a:schemeClr val="bg1"/>
                          </a:solidFill>
                        </a:rPr>
                        <a:t>5</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solidFill>
                            <a:schemeClr val="bg1"/>
                          </a:solidFill>
                        </a:rPr>
                        <a:t>6</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solidFill>
                            <a:schemeClr val="bg1"/>
                          </a:solidFill>
                        </a:rPr>
                        <a:t>7</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solidFill>
                            <a:schemeClr val="bg1"/>
                          </a:solidFill>
                        </a:rPr>
                        <a:t>8</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322729">
                <a:tc>
                  <a:txBody>
                    <a:bodyPr/>
                    <a:lstStyle/>
                    <a:p>
                      <a:pPr algn="ctr" fontAlgn="b"/>
                      <a:r>
                        <a:rPr lang="en-US" sz="2000" u="none" strike="noStrike" dirty="0"/>
                        <a:t>Input 1</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2"/>
                  </a:ext>
                </a:extLst>
              </a:tr>
              <a:tr h="322729">
                <a:tc>
                  <a:txBody>
                    <a:bodyPr/>
                    <a:lstStyle/>
                    <a:p>
                      <a:pPr algn="ctr" fontAlgn="b"/>
                      <a:r>
                        <a:rPr lang="en-US" sz="2000" u="none" strike="noStrike" dirty="0"/>
                        <a:t>Input 2</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3"/>
                  </a:ext>
                </a:extLst>
              </a:tr>
              <a:tr h="322729">
                <a:tc>
                  <a:txBody>
                    <a:bodyPr/>
                    <a:lstStyle/>
                    <a:p>
                      <a:pPr algn="ctr" fontAlgn="b"/>
                      <a:r>
                        <a:rPr lang="en-US" sz="2000" u="none" strike="noStrike" dirty="0"/>
                        <a:t>Input 3</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u="none" strike="noStrike" dirty="0"/>
                        <a:t>Y,N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Y</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N</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4"/>
                  </a:ext>
                </a:extLst>
              </a:tr>
              <a:tr h="322729">
                <a:tc>
                  <a:txBody>
                    <a:bodyPr/>
                    <a:lstStyle/>
                    <a:p>
                      <a:pPr algn="ctr" fontAlgn="b"/>
                      <a:r>
                        <a:rPr lang="en-US" sz="2000" u="none" strike="noStrike" dirty="0">
                          <a:solidFill>
                            <a:schemeClr val="bg1"/>
                          </a:solidFill>
                        </a:rPr>
                        <a:t>Effects</a:t>
                      </a:r>
                      <a:endParaRPr lang="en-US" sz="2000" b="0" i="0" u="none" strike="noStrike" dirty="0">
                        <a:solidFill>
                          <a:schemeClr val="bg1"/>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000" u="none" strike="noStrike" dirty="0"/>
                        <a:t> </a:t>
                      </a:r>
                      <a:endParaRPr lang="en-US" sz="2000" b="0" i="0" u="none" strike="noStrike" dirty="0">
                        <a:solidFill>
                          <a:srgbClr val="FFFFFF"/>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322729">
                <a:tc>
                  <a:txBody>
                    <a:bodyPr/>
                    <a:lstStyle/>
                    <a:p>
                      <a:pPr algn="ctr" fontAlgn="b"/>
                      <a:r>
                        <a:rPr lang="en-US" sz="2000" u="none" strike="noStrike" dirty="0"/>
                        <a:t>Effect 1</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6"/>
                  </a:ext>
                </a:extLst>
              </a:tr>
              <a:tr h="322729">
                <a:tc>
                  <a:txBody>
                    <a:bodyPr/>
                    <a:lstStyle/>
                    <a:p>
                      <a:pPr algn="ctr" fontAlgn="b"/>
                      <a:r>
                        <a:rPr lang="en-US" sz="2000" u="none" strike="noStrike" dirty="0"/>
                        <a:t>Effect 2</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X</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000" u="none" strike="noStrike" dirty="0"/>
                        <a:t> </a:t>
                      </a:r>
                      <a:endParaRPr lang="en-US" sz="2000" b="0" i="0" u="none" strike="noStrike" dirty="0">
                        <a:solidFill>
                          <a:srgbClr val="000000"/>
                        </a:solidFill>
                        <a:latin typeface="Calibri"/>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7"/>
                  </a:ext>
                </a:extLst>
              </a:tr>
            </a:tbl>
          </a:graphicData>
        </a:graphic>
      </p:graphicFrame>
      <p:sp>
        <p:nvSpPr>
          <p:cNvPr id="2057" name="Oval 5"/>
          <p:cNvSpPr>
            <a:spLocks noChangeArrowheads="1"/>
          </p:cNvSpPr>
          <p:nvPr/>
        </p:nvSpPr>
        <p:spPr bwMode="auto">
          <a:xfrm>
            <a:off x="3794559" y="3086100"/>
            <a:ext cx="3139637" cy="1524000"/>
          </a:xfrm>
          <a:prstGeom prst="ellipse">
            <a:avLst/>
          </a:prstGeom>
          <a:noFill/>
          <a:ln w="38100">
            <a:solidFill>
              <a:srgbClr val="0070C0"/>
            </a:solidFill>
            <a:round/>
            <a:headEnd type="none" w="sm" len="sm"/>
            <a:tailEnd type="none" w="sm" len="sm"/>
          </a:ln>
        </p:spPr>
        <p:txBody>
          <a:bodyPr wrap="none" anchor="ctr"/>
          <a:lstStyle/>
          <a:p>
            <a:pPr eaLnBrk="1" hangingPunct="1"/>
            <a:endParaRPr lang="en-US" sz="1800" dirty="0">
              <a:latin typeface="Arial" charset="0"/>
            </a:endParaRPr>
          </a:p>
        </p:txBody>
      </p:sp>
    </p:spTree>
    <p:extLst>
      <p:ext uri="{BB962C8B-B14F-4D97-AF65-F5344CB8AC3E}">
        <p14:creationId xmlns:p14="http://schemas.microsoft.com/office/powerpoint/2010/main" val="546908151"/>
      </p:ext>
    </p:extLst>
  </p:cSld>
  <p:clrMapOvr>
    <a:masterClrMapping/>
  </p:clrMapOvr>
  <p:transition spd="slow" advTm="13518">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lIns="91440" tIns="45720" rIns="91440" bIns="45720" anchor="t">
            <a:normAutofit/>
          </a:bodyPr>
          <a:lstStyle/>
          <a:p>
            <a:r>
              <a:rPr lang="en-NZ" dirty="0"/>
              <a:t>Step 4: Reduce combinations</a:t>
            </a:r>
            <a:endParaRPr lang="en-AU" dirty="0"/>
          </a:p>
        </p:txBody>
      </p:sp>
      <p:sp>
        <p:nvSpPr>
          <p:cNvPr id="8" name="Slide Number Placeholder 7"/>
          <p:cNvSpPr>
            <a:spLocks noGrp="1"/>
          </p:cNvSpPr>
          <p:nvPr>
            <p:ph type="sldNum" sz="quarter" idx="12"/>
          </p:nvPr>
        </p:nvSpPr>
        <p:spPr/>
        <p:txBody>
          <a:bodyPr/>
          <a:lstStyle/>
          <a:p>
            <a:fld id="{F37AAC58-F4AF-4259-A743-B8A5D13D3586}" type="slidenum">
              <a:rPr lang="en-US" smtClean="0"/>
              <a:pPr/>
              <a:t>18</a:t>
            </a:fld>
            <a:endParaRPr lang="en-US" dirty="0"/>
          </a:p>
        </p:txBody>
      </p:sp>
      <p:sp>
        <p:nvSpPr>
          <p:cNvPr id="71686" name="Rectangle 6"/>
          <p:cNvSpPr>
            <a:spLocks noChangeArrowheads="1"/>
          </p:cNvSpPr>
          <p:nvPr/>
        </p:nvSpPr>
        <p:spPr bwMode="auto">
          <a:xfrm>
            <a:off x="457200" y="1085287"/>
            <a:ext cx="8382000" cy="2743200"/>
          </a:xfrm>
          <a:prstGeom prst="rect">
            <a:avLst/>
          </a:prstGeom>
          <a:noFill/>
          <a:ln w="9525">
            <a:noFill/>
            <a:miter lim="800000"/>
            <a:headEnd/>
            <a:tailEnd/>
          </a:ln>
        </p:spPr>
        <p:txBody>
          <a:bodyPr lIns="92075" tIns="46038" rIns="92075" bIns="46038"/>
          <a:lstStyle/>
          <a:p>
            <a:pPr eaLnBrk="1" hangingPunct="1">
              <a:lnSpc>
                <a:spcPct val="90000"/>
              </a:lnSpc>
              <a:spcBef>
                <a:spcPct val="20000"/>
              </a:spcBef>
              <a:buClr>
                <a:schemeClr val="accent2"/>
              </a:buClr>
            </a:pPr>
            <a:r>
              <a:rPr lang="en-NZ" sz="2200" dirty="0">
                <a:latin typeface="Gill Sans MT" charset="0"/>
                <a:ea typeface="Gill Sans MT" charset="0"/>
                <a:cs typeface="Gill Sans MT" charset="0"/>
              </a:rPr>
              <a:t>Combine columns where the effect is the same and only one input value is different</a:t>
            </a:r>
          </a:p>
          <a:p>
            <a:pPr lvl="1" eaLnBrk="1" hangingPunct="1">
              <a:lnSpc>
                <a:spcPct val="90000"/>
              </a:lnSpc>
              <a:spcBef>
                <a:spcPct val="20000"/>
              </a:spcBef>
              <a:buClr>
                <a:schemeClr val="accent2"/>
              </a:buClr>
            </a:pPr>
            <a:r>
              <a:rPr lang="en-NZ" sz="2200" dirty="0">
                <a:latin typeface="Gill Sans MT" charset="0"/>
                <a:ea typeface="Gill Sans MT" charset="0"/>
                <a:cs typeface="Gill Sans MT" charset="0"/>
              </a:rPr>
              <a:t>Combine values, e.g. Y, N → YN </a:t>
            </a:r>
          </a:p>
          <a:p>
            <a:pPr lvl="1" eaLnBrk="1" hangingPunct="1">
              <a:lnSpc>
                <a:spcPct val="90000"/>
              </a:lnSpc>
              <a:spcBef>
                <a:spcPct val="20000"/>
              </a:spcBef>
              <a:buClr>
                <a:schemeClr val="accent2"/>
              </a:buClr>
            </a:pPr>
            <a:r>
              <a:rPr lang="en-NZ" sz="2200" dirty="0">
                <a:latin typeface="Gill Sans MT" charset="0"/>
                <a:ea typeface="Gill Sans MT" charset="0"/>
                <a:cs typeface="Gill Sans MT" charset="0"/>
              </a:rPr>
              <a:t>“Don’t Care” – the effect is the same regardless of the input value</a:t>
            </a:r>
          </a:p>
          <a:p>
            <a:pPr eaLnBrk="1" hangingPunct="1">
              <a:lnSpc>
                <a:spcPct val="90000"/>
              </a:lnSpc>
              <a:spcBef>
                <a:spcPct val="20000"/>
              </a:spcBef>
              <a:buClr>
                <a:schemeClr val="accent2"/>
              </a:buClr>
            </a:pPr>
            <a:r>
              <a:rPr lang="en-NZ" sz="2200" dirty="0">
                <a:latin typeface="Gill Sans MT" charset="0"/>
                <a:ea typeface="Gill Sans MT" charset="0"/>
                <a:cs typeface="Gill Sans MT" charset="0"/>
              </a:rPr>
              <a:t>Make sure the effects are the same.  If not, they shouldn’t be combined (and – may be incorrect)</a:t>
            </a:r>
            <a:endParaRPr lang="en-AU" sz="2200" dirty="0">
              <a:latin typeface="Gill Sans MT" charset="0"/>
              <a:ea typeface="Gill Sans MT" charset="0"/>
              <a:cs typeface="Gill Sans MT" charset="0"/>
            </a:endParaRPr>
          </a:p>
        </p:txBody>
      </p:sp>
      <p:sp>
        <p:nvSpPr>
          <p:cNvPr id="58375" name="Rectangle 7"/>
          <p:cNvSpPr>
            <a:spLocks noChangeArrowheads="1"/>
          </p:cNvSpPr>
          <p:nvPr/>
        </p:nvSpPr>
        <p:spPr bwMode="auto">
          <a:xfrm>
            <a:off x="6781800" y="5943600"/>
            <a:ext cx="2209800" cy="244475"/>
          </a:xfrm>
          <a:prstGeom prst="rect">
            <a:avLst/>
          </a:prstGeom>
          <a:solidFill>
            <a:srgbClr val="FFFFCC"/>
          </a:solidFill>
          <a:ln w="9525">
            <a:noFill/>
            <a:miter lim="800000"/>
            <a:headEnd/>
            <a:tailEnd/>
          </a:ln>
        </p:spPr>
        <p:txBody>
          <a:bodyPr>
            <a:spAutoFit/>
          </a:bodyPr>
          <a:lstStyle/>
          <a:p>
            <a:pPr eaLnBrk="1" hangingPunct="1">
              <a:spcBef>
                <a:spcPct val="50000"/>
              </a:spcBef>
            </a:pPr>
            <a:r>
              <a:rPr lang="en-NZ" sz="1000" i="1" dirty="0">
                <a:solidFill>
                  <a:srgbClr val="CC0000"/>
                </a:solidFill>
                <a:latin typeface="Arial" charset="0"/>
              </a:rPr>
              <a:t>Source: de Wilde,</a:t>
            </a:r>
            <a:r>
              <a:rPr lang="en-NZ" sz="1600" i="1" dirty="0">
                <a:solidFill>
                  <a:srgbClr val="CC0000"/>
                </a:solidFill>
                <a:latin typeface="Arial" charset="0"/>
              </a:rPr>
              <a:t> </a:t>
            </a:r>
            <a:endParaRPr lang="en-AU" sz="1600" i="1" dirty="0">
              <a:solidFill>
                <a:srgbClr val="CC0000"/>
              </a:solidFill>
              <a:latin typeface="Arial"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13380850"/>
              </p:ext>
            </p:extLst>
          </p:nvPr>
        </p:nvGraphicFramePr>
        <p:xfrm>
          <a:off x="711525" y="3331885"/>
          <a:ext cx="5714996" cy="2743197"/>
        </p:xfrm>
        <a:graphic>
          <a:graphicData uri="http://schemas.openxmlformats.org/drawingml/2006/table">
            <a:tbl>
              <a:tblPr/>
              <a:tblGrid>
                <a:gridCol w="14287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446485">
                  <a:extLst>
                    <a:ext uri="{9D8B030D-6E8A-4147-A177-3AD203B41FA5}">
                      <a16:colId xmlns:a16="http://schemas.microsoft.com/office/drawing/2014/main" val="20002"/>
                    </a:ext>
                  </a:extLst>
                </a:gridCol>
                <a:gridCol w="446485">
                  <a:extLst>
                    <a:ext uri="{9D8B030D-6E8A-4147-A177-3AD203B41FA5}">
                      <a16:colId xmlns:a16="http://schemas.microsoft.com/office/drawing/2014/main" val="20003"/>
                    </a:ext>
                  </a:extLst>
                </a:gridCol>
                <a:gridCol w="327421">
                  <a:extLst>
                    <a:ext uri="{9D8B030D-6E8A-4147-A177-3AD203B41FA5}">
                      <a16:colId xmlns:a16="http://schemas.microsoft.com/office/drawing/2014/main" val="20004"/>
                    </a:ext>
                  </a:extLst>
                </a:gridCol>
                <a:gridCol w="327421">
                  <a:extLst>
                    <a:ext uri="{9D8B030D-6E8A-4147-A177-3AD203B41FA5}">
                      <a16:colId xmlns:a16="http://schemas.microsoft.com/office/drawing/2014/main" val="20005"/>
                    </a:ext>
                  </a:extLst>
                </a:gridCol>
                <a:gridCol w="327421">
                  <a:extLst>
                    <a:ext uri="{9D8B030D-6E8A-4147-A177-3AD203B41FA5}">
                      <a16:colId xmlns:a16="http://schemas.microsoft.com/office/drawing/2014/main" val="20006"/>
                    </a:ext>
                  </a:extLst>
                </a:gridCol>
                <a:gridCol w="327421">
                  <a:extLst>
                    <a:ext uri="{9D8B030D-6E8A-4147-A177-3AD203B41FA5}">
                      <a16:colId xmlns:a16="http://schemas.microsoft.com/office/drawing/2014/main" val="20007"/>
                    </a:ext>
                  </a:extLst>
                </a:gridCol>
                <a:gridCol w="327421">
                  <a:extLst>
                    <a:ext uri="{9D8B030D-6E8A-4147-A177-3AD203B41FA5}">
                      <a16:colId xmlns:a16="http://schemas.microsoft.com/office/drawing/2014/main" val="20008"/>
                    </a:ext>
                  </a:extLst>
                </a:gridCol>
                <a:gridCol w="327421">
                  <a:extLst>
                    <a:ext uri="{9D8B030D-6E8A-4147-A177-3AD203B41FA5}">
                      <a16:colId xmlns:a16="http://schemas.microsoft.com/office/drawing/2014/main" val="20009"/>
                    </a:ext>
                  </a:extLst>
                </a:gridCol>
              </a:tblGrid>
              <a:tr h="484094">
                <a:tc>
                  <a:txBody>
                    <a:bodyPr/>
                    <a:lstStyle/>
                    <a:p>
                      <a:pPr algn="ctr" fontAlgn="b"/>
                      <a:endParaRPr lang="en-US" sz="2000" b="0" i="0" u="none" strike="noStrike" dirty="0">
                        <a:solidFill>
                          <a:srgbClr val="000000"/>
                        </a:solidFill>
                        <a:latin typeface="Calibri"/>
                      </a:endParaRPr>
                    </a:p>
                  </a:txBody>
                  <a:tcPr marL="0" marR="0" marT="0" marB="0" anchor="b">
                    <a:lnL>
                      <a:noFill/>
                    </a:lnL>
                    <a:lnR>
                      <a:noFill/>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000000"/>
                        </a:solidFill>
                        <a:latin typeface="Calibri"/>
                      </a:endParaRPr>
                    </a:p>
                  </a:txBody>
                  <a:tcPr marL="0" marR="0" marT="0" marB="0" anchor="b">
                    <a:lnL>
                      <a:noFill/>
                    </a:lnL>
                    <a:lnR>
                      <a:noFill/>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fontAlgn="b"/>
                      <a:r>
                        <a:rPr lang="en-US" sz="2000" b="0" i="0" u="none" strike="noStrike" dirty="0">
                          <a:solidFill>
                            <a:schemeClr val="bg1"/>
                          </a:solidFill>
                          <a:latin typeface="Calibri"/>
                        </a:rPr>
                        <a:t>Combinations</a:t>
                      </a:r>
                    </a:p>
                  </a:txBody>
                  <a:tcPr marL="0" marR="0" marT="0" marB="0" anchor="ctr">
                    <a:lnL>
                      <a:noFill/>
                    </a:lnL>
                    <a:lnR>
                      <a:noFill/>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2729">
                <a:tc>
                  <a:txBody>
                    <a:bodyPr/>
                    <a:lstStyle/>
                    <a:p>
                      <a:pPr algn="ctr" fontAlgn="b"/>
                      <a:r>
                        <a:rPr lang="en-US" sz="2000" b="0" i="0" u="none" strike="noStrike" dirty="0">
                          <a:solidFill>
                            <a:srgbClr val="FFFFFF"/>
                          </a:solidFill>
                          <a:latin typeface="Calibri"/>
                        </a:rPr>
                        <a:t>Inputs</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Values</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1</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2</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4</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5</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6</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7</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8</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22729">
                <a:tc>
                  <a:txBody>
                    <a:bodyPr/>
                    <a:lstStyle/>
                    <a:p>
                      <a:pPr algn="ctr" fontAlgn="b"/>
                      <a:r>
                        <a:rPr lang="en-US" sz="2000" b="0" i="0" u="none" strike="noStrike" dirty="0">
                          <a:solidFill>
                            <a:srgbClr val="000000"/>
                          </a:solidFill>
                          <a:latin typeface="Calibri"/>
                        </a:rPr>
                        <a:t>Input 1</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2"/>
                  </a:ext>
                </a:extLst>
              </a:tr>
              <a:tr h="322729">
                <a:tc>
                  <a:txBody>
                    <a:bodyPr/>
                    <a:lstStyle/>
                    <a:p>
                      <a:pPr algn="ctr" fontAlgn="b"/>
                      <a:r>
                        <a:rPr lang="en-US" sz="2000" b="0" i="0" u="none" strike="noStrike" dirty="0">
                          <a:solidFill>
                            <a:srgbClr val="000000"/>
                          </a:solidFill>
                          <a:latin typeface="Calibri"/>
                        </a:rPr>
                        <a:t>Input 2</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3"/>
                  </a:ext>
                </a:extLst>
              </a:tr>
              <a:tr h="322729">
                <a:tc>
                  <a:txBody>
                    <a:bodyPr/>
                    <a:lstStyle/>
                    <a:p>
                      <a:pPr algn="ctr" fontAlgn="b"/>
                      <a:r>
                        <a:rPr lang="en-US" sz="2000" b="0" i="0" u="none" strike="noStrike" dirty="0">
                          <a:solidFill>
                            <a:srgbClr val="000000"/>
                          </a:solidFill>
                          <a:latin typeface="Calibri"/>
                        </a:rPr>
                        <a:t>Input 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Y</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N</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4"/>
                  </a:ext>
                </a:extLst>
              </a:tr>
              <a:tr h="322729">
                <a:tc>
                  <a:txBody>
                    <a:bodyPr/>
                    <a:lstStyle/>
                    <a:p>
                      <a:pPr algn="ctr" fontAlgn="b"/>
                      <a:r>
                        <a:rPr lang="en-US" sz="2000" b="0" i="0" u="none" strike="noStrike" dirty="0">
                          <a:solidFill>
                            <a:srgbClr val="FFFFFF"/>
                          </a:solidFill>
                          <a:latin typeface="Calibri"/>
                        </a:rPr>
                        <a:t>Effects</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FFFFFF"/>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322729">
                <a:tc>
                  <a:txBody>
                    <a:bodyPr/>
                    <a:lstStyle/>
                    <a:p>
                      <a:pPr algn="ctr" fontAlgn="b"/>
                      <a:r>
                        <a:rPr lang="en-US" sz="2000" b="0" i="0" u="none" strike="noStrike" dirty="0">
                          <a:solidFill>
                            <a:srgbClr val="000000"/>
                          </a:solidFill>
                          <a:latin typeface="Calibri"/>
                        </a:rPr>
                        <a:t>Effect 1</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X</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X</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X</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6"/>
                  </a:ext>
                </a:extLst>
              </a:tr>
              <a:tr h="322729">
                <a:tc>
                  <a:txBody>
                    <a:bodyPr/>
                    <a:lstStyle/>
                    <a:p>
                      <a:pPr algn="ctr" fontAlgn="b"/>
                      <a:r>
                        <a:rPr lang="en-US" sz="2000" b="0" i="0" u="none" strike="noStrike" dirty="0">
                          <a:solidFill>
                            <a:srgbClr val="000000"/>
                          </a:solidFill>
                          <a:latin typeface="Calibri"/>
                        </a:rPr>
                        <a:t>Effect 2</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X</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X</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X</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algn="ctr" fontAlgn="b"/>
                      <a:r>
                        <a:rPr lang="en-US" sz="2000" b="0" i="0" u="none" strike="noStrike" dirty="0">
                          <a:solidFill>
                            <a:srgbClr val="000000"/>
                          </a:solidFill>
                          <a:latin typeface="Calibri"/>
                        </a:rPr>
                        <a:t> </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7"/>
                  </a:ext>
                </a:extLst>
              </a:tr>
            </a:tbl>
          </a:graphicData>
        </a:graphic>
      </p:graphicFrame>
      <p:sp>
        <p:nvSpPr>
          <p:cNvPr id="12" name="Oval 11"/>
          <p:cNvSpPr/>
          <p:nvPr/>
        </p:nvSpPr>
        <p:spPr>
          <a:xfrm>
            <a:off x="4423619" y="3622777"/>
            <a:ext cx="762000" cy="2438400"/>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4423619" y="4765777"/>
            <a:ext cx="685800" cy="381000"/>
          </a:xfrm>
          <a:prstGeom prst="ellipse">
            <a:avLst/>
          </a:prstGeom>
          <a:noFill/>
          <a:ln w="412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ounded Rectangular Callout 3"/>
          <p:cNvSpPr/>
          <p:nvPr/>
        </p:nvSpPr>
        <p:spPr>
          <a:xfrm>
            <a:off x="6807040" y="3331886"/>
            <a:ext cx="2209800" cy="2644258"/>
          </a:xfrm>
          <a:prstGeom prst="wedgeRoundRectCallout">
            <a:avLst>
              <a:gd name="adj1" fmla="val -129009"/>
              <a:gd name="adj2" fmla="val 1372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We get the same effect with any value of </a:t>
            </a:r>
            <a:r>
              <a:rPr lang="en-US" b="1" i="1" dirty="0">
                <a:solidFill>
                  <a:schemeClr val="bg1"/>
                </a:solidFill>
              </a:rPr>
              <a:t>Input3</a:t>
            </a:r>
            <a:r>
              <a:rPr lang="en-US" dirty="0">
                <a:solidFill>
                  <a:schemeClr val="bg1"/>
                </a:solidFill>
              </a:rPr>
              <a:t> when </a:t>
            </a:r>
            <a:r>
              <a:rPr lang="en-US" b="1" i="1" dirty="0">
                <a:solidFill>
                  <a:schemeClr val="bg1"/>
                </a:solidFill>
              </a:rPr>
              <a:t>Input1=Y</a:t>
            </a:r>
            <a:r>
              <a:rPr lang="en-US" dirty="0">
                <a:solidFill>
                  <a:schemeClr val="bg1"/>
                </a:solidFill>
              </a:rPr>
              <a:t> and </a:t>
            </a:r>
            <a:r>
              <a:rPr lang="en-US" b="1" i="1" dirty="0">
                <a:solidFill>
                  <a:schemeClr val="bg1"/>
                </a:solidFill>
              </a:rPr>
              <a:t>Input2=N</a:t>
            </a:r>
            <a:r>
              <a:rPr lang="en-US" dirty="0">
                <a:solidFill>
                  <a:schemeClr val="bg1"/>
                </a:solidFill>
              </a:rPr>
              <a:t>.</a:t>
            </a:r>
          </a:p>
          <a:p>
            <a:pPr algn="ctr"/>
            <a:r>
              <a:rPr lang="en-US" dirty="0">
                <a:solidFill>
                  <a:schemeClr val="bg1"/>
                </a:solidFill>
              </a:rPr>
              <a:t>Input3 is a </a:t>
            </a:r>
            <a:r>
              <a:rPr lang="en-US" dirty="0">
                <a:solidFill>
                  <a:srgbClr val="FFC000"/>
                </a:solidFill>
              </a:rPr>
              <a:t>Don’t Care</a:t>
            </a:r>
            <a:r>
              <a:rPr lang="en-US" dirty="0">
                <a:solidFill>
                  <a:schemeClr val="bg1"/>
                </a:solidFill>
              </a:rPr>
              <a:t> in that case so combine the two columns</a:t>
            </a:r>
          </a:p>
        </p:txBody>
      </p:sp>
    </p:spTree>
    <p:custDataLst>
      <p:tags r:id="rId1"/>
    </p:custDataLst>
    <p:extLst>
      <p:ext uri="{BB962C8B-B14F-4D97-AF65-F5344CB8AC3E}">
        <p14:creationId xmlns:p14="http://schemas.microsoft.com/office/powerpoint/2010/main" val="1073760663"/>
      </p:ext>
    </p:extLst>
  </p:cSld>
  <p:clrMapOvr>
    <a:masterClrMapping/>
  </p:clrMapOvr>
  <p:transition spd="slow" advTm="5874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lIns="91440" tIns="45720" rIns="91440" bIns="45720" anchor="t">
            <a:normAutofit/>
          </a:bodyPr>
          <a:lstStyle/>
          <a:p>
            <a:r>
              <a:rPr lang="en-NZ" dirty="0"/>
              <a:t>Step 4: Reduce combinations</a:t>
            </a:r>
            <a:endParaRPr lang="en-AU" dirty="0"/>
          </a:p>
        </p:txBody>
      </p:sp>
      <p:sp>
        <p:nvSpPr>
          <p:cNvPr id="8" name="Slide Number Placeholder 7"/>
          <p:cNvSpPr>
            <a:spLocks noGrp="1"/>
          </p:cNvSpPr>
          <p:nvPr>
            <p:ph type="sldNum" sz="quarter" idx="12"/>
          </p:nvPr>
        </p:nvSpPr>
        <p:spPr/>
        <p:txBody>
          <a:bodyPr/>
          <a:lstStyle/>
          <a:p>
            <a:fld id="{F37AAC58-F4AF-4259-A743-B8A5D13D3586}" type="slidenum">
              <a:rPr lang="en-US" smtClean="0"/>
              <a:pPr/>
              <a:t>19</a:t>
            </a:fld>
            <a:endParaRPr lang="en-US" dirty="0"/>
          </a:p>
        </p:txBody>
      </p:sp>
      <p:sp>
        <p:nvSpPr>
          <p:cNvPr id="71686" name="Rectangle 6"/>
          <p:cNvSpPr>
            <a:spLocks noChangeArrowheads="1"/>
          </p:cNvSpPr>
          <p:nvPr/>
        </p:nvSpPr>
        <p:spPr bwMode="auto">
          <a:xfrm>
            <a:off x="6324600" y="1447800"/>
            <a:ext cx="2593975" cy="2743200"/>
          </a:xfrm>
          <a:prstGeom prst="rect">
            <a:avLst/>
          </a:prstGeom>
          <a:noFill/>
          <a:ln w="9525">
            <a:noFill/>
            <a:miter lim="800000"/>
            <a:headEnd/>
            <a:tailEnd/>
          </a:ln>
        </p:spPr>
        <p:txBody>
          <a:bodyPr lIns="92075" tIns="46038" rIns="92075" bIns="46038"/>
          <a:lstStyle/>
          <a:p>
            <a:pPr eaLnBrk="1" hangingPunct="1">
              <a:lnSpc>
                <a:spcPct val="90000"/>
              </a:lnSpc>
              <a:spcBef>
                <a:spcPct val="20000"/>
              </a:spcBef>
              <a:spcAft>
                <a:spcPts val="1200"/>
              </a:spcAft>
              <a:buClr>
                <a:schemeClr val="accent2"/>
              </a:buClr>
            </a:pPr>
            <a:r>
              <a:rPr lang="en-NZ" sz="2400" dirty="0">
                <a:latin typeface="Gill Sans MT" charset="0"/>
                <a:ea typeface="Gill Sans MT" charset="0"/>
                <a:cs typeface="Gill Sans MT" charset="0"/>
              </a:rPr>
              <a:t>We combined two columns and reduced the number from 8 to 7</a:t>
            </a:r>
          </a:p>
          <a:p>
            <a:pPr eaLnBrk="1" hangingPunct="1">
              <a:lnSpc>
                <a:spcPct val="90000"/>
              </a:lnSpc>
              <a:spcBef>
                <a:spcPct val="20000"/>
              </a:spcBef>
              <a:spcAft>
                <a:spcPts val="1200"/>
              </a:spcAft>
              <a:buClr>
                <a:schemeClr val="accent2"/>
              </a:buClr>
            </a:pPr>
            <a:r>
              <a:rPr lang="en-NZ" sz="2400" dirty="0">
                <a:latin typeface="Gill Sans MT" charset="0"/>
                <a:ea typeface="Gill Sans MT" charset="0"/>
                <a:cs typeface="Gill Sans MT" charset="0"/>
              </a:rPr>
              <a:t>‘-’ implies “Don’t Care” because the value doesn’t impact the result</a:t>
            </a:r>
            <a:endParaRPr lang="en-AU" sz="2400" dirty="0">
              <a:latin typeface="Gill Sans MT" charset="0"/>
              <a:ea typeface="Gill Sans MT" charset="0"/>
              <a:cs typeface="Gill Sans MT" charset="0"/>
            </a:endParaRPr>
          </a:p>
        </p:txBody>
      </p:sp>
      <p:sp>
        <p:nvSpPr>
          <p:cNvPr id="58375" name="Rectangle 7"/>
          <p:cNvSpPr>
            <a:spLocks noChangeArrowheads="1"/>
          </p:cNvSpPr>
          <p:nvPr/>
        </p:nvSpPr>
        <p:spPr bwMode="auto">
          <a:xfrm>
            <a:off x="6781800" y="5943600"/>
            <a:ext cx="2209800" cy="244475"/>
          </a:xfrm>
          <a:prstGeom prst="rect">
            <a:avLst/>
          </a:prstGeom>
          <a:solidFill>
            <a:srgbClr val="FFFFCC"/>
          </a:solidFill>
          <a:ln w="9525">
            <a:noFill/>
            <a:miter lim="800000"/>
            <a:headEnd/>
            <a:tailEnd/>
          </a:ln>
        </p:spPr>
        <p:txBody>
          <a:bodyPr>
            <a:spAutoFit/>
          </a:bodyPr>
          <a:lstStyle/>
          <a:p>
            <a:pPr eaLnBrk="1" hangingPunct="1">
              <a:spcBef>
                <a:spcPct val="50000"/>
              </a:spcBef>
            </a:pPr>
            <a:r>
              <a:rPr lang="en-NZ" sz="1000" i="1" dirty="0">
                <a:solidFill>
                  <a:srgbClr val="CC0000"/>
                </a:solidFill>
                <a:latin typeface="Arial" charset="0"/>
              </a:rPr>
              <a:t>Source: de Wilde,</a:t>
            </a:r>
            <a:r>
              <a:rPr lang="en-NZ" sz="1600" i="1" dirty="0">
                <a:solidFill>
                  <a:srgbClr val="CC0000"/>
                </a:solidFill>
                <a:latin typeface="Arial" charset="0"/>
              </a:rPr>
              <a:t> </a:t>
            </a:r>
            <a:endParaRPr lang="en-AU" sz="1600" i="1" dirty="0">
              <a:solidFill>
                <a:srgbClr val="CC0000"/>
              </a:solidFill>
              <a:latin typeface="Arial"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1021905695"/>
              </p:ext>
            </p:extLst>
          </p:nvPr>
        </p:nvGraphicFramePr>
        <p:xfrm>
          <a:off x="533400" y="1447800"/>
          <a:ext cx="5501818" cy="4419599"/>
        </p:xfrm>
        <a:graphic>
          <a:graphicData uri="http://schemas.openxmlformats.org/drawingml/2006/table">
            <a:tbl>
              <a:tblPr/>
              <a:tblGrid>
                <a:gridCol w="1579683">
                  <a:extLst>
                    <a:ext uri="{9D8B030D-6E8A-4147-A177-3AD203B41FA5}">
                      <a16:colId xmlns:a16="http://schemas.microsoft.com/office/drawing/2014/main" val="20000"/>
                    </a:ext>
                  </a:extLst>
                </a:gridCol>
                <a:gridCol w="1376581">
                  <a:extLst>
                    <a:ext uri="{9D8B030D-6E8A-4147-A177-3AD203B41FA5}">
                      <a16:colId xmlns:a16="http://schemas.microsoft.com/office/drawing/2014/main" val="20001"/>
                    </a:ext>
                  </a:extLst>
                </a:gridCol>
                <a:gridCol w="352044">
                  <a:extLst>
                    <a:ext uri="{9D8B030D-6E8A-4147-A177-3AD203B41FA5}">
                      <a16:colId xmlns:a16="http://schemas.microsoft.com/office/drawing/2014/main" val="20002"/>
                    </a:ext>
                  </a:extLst>
                </a:gridCol>
                <a:gridCol w="365585">
                  <a:extLst>
                    <a:ext uri="{9D8B030D-6E8A-4147-A177-3AD203B41FA5}">
                      <a16:colId xmlns:a16="http://schemas.microsoft.com/office/drawing/2014/main" val="20003"/>
                    </a:ext>
                  </a:extLst>
                </a:gridCol>
                <a:gridCol w="365585">
                  <a:extLst>
                    <a:ext uri="{9D8B030D-6E8A-4147-A177-3AD203B41FA5}">
                      <a16:colId xmlns:a16="http://schemas.microsoft.com/office/drawing/2014/main" val="20004"/>
                    </a:ext>
                  </a:extLst>
                </a:gridCol>
                <a:gridCol w="365585">
                  <a:extLst>
                    <a:ext uri="{9D8B030D-6E8A-4147-A177-3AD203B41FA5}">
                      <a16:colId xmlns:a16="http://schemas.microsoft.com/office/drawing/2014/main" val="20005"/>
                    </a:ext>
                  </a:extLst>
                </a:gridCol>
                <a:gridCol w="365585">
                  <a:extLst>
                    <a:ext uri="{9D8B030D-6E8A-4147-A177-3AD203B41FA5}">
                      <a16:colId xmlns:a16="http://schemas.microsoft.com/office/drawing/2014/main" val="20006"/>
                    </a:ext>
                  </a:extLst>
                </a:gridCol>
                <a:gridCol w="365585">
                  <a:extLst>
                    <a:ext uri="{9D8B030D-6E8A-4147-A177-3AD203B41FA5}">
                      <a16:colId xmlns:a16="http://schemas.microsoft.com/office/drawing/2014/main" val="20007"/>
                    </a:ext>
                  </a:extLst>
                </a:gridCol>
                <a:gridCol w="365585">
                  <a:extLst>
                    <a:ext uri="{9D8B030D-6E8A-4147-A177-3AD203B41FA5}">
                      <a16:colId xmlns:a16="http://schemas.microsoft.com/office/drawing/2014/main" val="20008"/>
                    </a:ext>
                  </a:extLst>
                </a:gridCol>
              </a:tblGrid>
              <a:tr h="533828">
                <a:tc>
                  <a:txBody>
                    <a:bodyPr/>
                    <a:lstStyle/>
                    <a:p>
                      <a:pPr algn="ctr" fontAlgn="b"/>
                      <a:endParaRPr lang="en-US" sz="2800" b="0" i="0" u="none" strike="noStrike" dirty="0">
                        <a:solidFill>
                          <a:srgbClr val="000000"/>
                        </a:solidFill>
                        <a:latin typeface="Calibri"/>
                      </a:endParaRPr>
                    </a:p>
                  </a:txBody>
                  <a:tcPr marL="0" marR="0" marT="0" marB="0" anchor="b">
                    <a:lnL>
                      <a:noFill/>
                    </a:lnL>
                    <a:lnR>
                      <a:noFill/>
                    </a:lnR>
                    <a:lnT>
                      <a:noFill/>
                    </a:lnT>
                    <a:lnB w="12700" cap="flat" cmpd="sng" algn="ctr">
                      <a:solidFill>
                        <a:schemeClr val="bg1"/>
                      </a:solidFill>
                      <a:prstDash val="solid"/>
                      <a:round/>
                      <a:headEnd type="none" w="med" len="med"/>
                      <a:tailEnd type="none" w="med" len="med"/>
                    </a:lnB>
                    <a:noFill/>
                  </a:tcPr>
                </a:tc>
                <a:tc>
                  <a:txBody>
                    <a:bodyPr/>
                    <a:lstStyle/>
                    <a:p>
                      <a:pPr algn="ctr" fontAlgn="b"/>
                      <a:endParaRPr lang="en-US" sz="2800" b="0" i="0" u="none" strike="noStrike" dirty="0">
                        <a:solidFill>
                          <a:srgbClr val="000000"/>
                        </a:solidFill>
                        <a:latin typeface="Calibri"/>
                      </a:endParaRPr>
                    </a:p>
                  </a:txBody>
                  <a:tcPr marL="0" marR="0" marT="0" marB="0" anchor="b">
                    <a:lnL>
                      <a:noFill/>
                    </a:lnL>
                    <a:lnR>
                      <a:noFill/>
                    </a:lnR>
                    <a:lnT>
                      <a:noFill/>
                    </a:lnT>
                    <a:lnB w="12700" cap="flat" cmpd="sng" algn="ctr">
                      <a:solidFill>
                        <a:schemeClr val="bg1"/>
                      </a:solidFill>
                      <a:prstDash val="solid"/>
                      <a:round/>
                      <a:headEnd type="none" w="med" len="med"/>
                      <a:tailEnd type="none" w="med" len="med"/>
                    </a:lnB>
                    <a:noFill/>
                  </a:tcPr>
                </a:tc>
                <a:tc gridSpan="7">
                  <a:txBody>
                    <a:bodyPr/>
                    <a:lstStyle/>
                    <a:p>
                      <a:pPr algn="ctr" fontAlgn="b"/>
                      <a:r>
                        <a:rPr lang="en-US" sz="2800" b="0" i="0" u="none" strike="noStrike" dirty="0">
                          <a:solidFill>
                            <a:schemeClr val="bg1"/>
                          </a:solidFill>
                          <a:latin typeface="Calibri"/>
                        </a:rPr>
                        <a:t>Combinations</a:t>
                      </a:r>
                    </a:p>
                  </a:txBody>
                  <a:tcPr marL="0" marR="0" marT="0" marB="0" anchor="ctr">
                    <a:lnL>
                      <a:noFill/>
                    </a:lnL>
                    <a:lnR>
                      <a:noFill/>
                    </a:lnR>
                    <a:lnT>
                      <a:noFill/>
                    </a:lnT>
                    <a:lnB w="12700"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46243">
                <a:tc>
                  <a:txBody>
                    <a:bodyPr/>
                    <a:lstStyle/>
                    <a:p>
                      <a:pPr algn="ctr" fontAlgn="b"/>
                      <a:r>
                        <a:rPr lang="en-US" sz="2800" b="0" i="0" u="none" strike="noStrike" dirty="0">
                          <a:solidFill>
                            <a:schemeClr val="bg1"/>
                          </a:solidFill>
                          <a:latin typeface="Calibri"/>
                        </a:rPr>
                        <a:t>Inputs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Values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558657">
                <a:tc>
                  <a:txBody>
                    <a:bodyPr/>
                    <a:lstStyle/>
                    <a:p>
                      <a:pPr algn="ctr" fontAlgn="b"/>
                      <a:r>
                        <a:rPr lang="en-US" sz="2800" b="0" i="0" u="none" strike="noStrike" dirty="0">
                          <a:solidFill>
                            <a:srgbClr val="000000"/>
                          </a:solidFill>
                          <a:latin typeface="Calibri"/>
                        </a:rPr>
                        <a:t>Input 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2"/>
                  </a:ext>
                </a:extLst>
              </a:tr>
              <a:tr h="558657">
                <a:tc>
                  <a:txBody>
                    <a:bodyPr/>
                    <a:lstStyle/>
                    <a:p>
                      <a:pPr algn="ctr" fontAlgn="b"/>
                      <a:r>
                        <a:rPr lang="en-US" sz="2800" b="0" i="0" u="none" strike="noStrike" dirty="0">
                          <a:solidFill>
                            <a:srgbClr val="000000"/>
                          </a:solidFill>
                          <a:latin typeface="Calibri"/>
                        </a:rPr>
                        <a:t>Input 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3"/>
                  </a:ext>
                </a:extLst>
              </a:tr>
              <a:tr h="558657">
                <a:tc>
                  <a:txBody>
                    <a:bodyPr/>
                    <a:lstStyle/>
                    <a:p>
                      <a:pPr algn="ctr" fontAlgn="b"/>
                      <a:r>
                        <a:rPr lang="en-US" sz="2800" b="0" i="0" u="none" strike="noStrike" dirty="0">
                          <a:solidFill>
                            <a:srgbClr val="000000"/>
                          </a:solidFill>
                          <a:latin typeface="Calibri"/>
                        </a:rPr>
                        <a:t>Input 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4"/>
                  </a:ext>
                </a:extLst>
              </a:tr>
              <a:tr h="558657">
                <a:tc>
                  <a:txBody>
                    <a:bodyPr/>
                    <a:lstStyle/>
                    <a:p>
                      <a:pPr algn="ctr" fontAlgn="b"/>
                      <a:r>
                        <a:rPr lang="en-US" sz="2800" b="0" i="0" u="none" strike="noStrike" dirty="0">
                          <a:solidFill>
                            <a:srgbClr val="FFFFFF"/>
                          </a:solidFill>
                          <a:latin typeface="Calibri"/>
                        </a:rPr>
                        <a:t>Effects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558657">
                <a:tc>
                  <a:txBody>
                    <a:bodyPr/>
                    <a:lstStyle/>
                    <a:p>
                      <a:pPr algn="ctr" fontAlgn="b"/>
                      <a:r>
                        <a:rPr lang="en-US" sz="2800" b="0" i="0" u="none" strike="noStrike" dirty="0">
                          <a:solidFill>
                            <a:srgbClr val="000000"/>
                          </a:solidFill>
                          <a:latin typeface="Calibri"/>
                        </a:rPr>
                        <a:t>Effect 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6"/>
                  </a:ext>
                </a:extLst>
              </a:tr>
              <a:tr h="546243">
                <a:tc>
                  <a:txBody>
                    <a:bodyPr/>
                    <a:lstStyle/>
                    <a:p>
                      <a:pPr algn="ctr" fontAlgn="b"/>
                      <a:r>
                        <a:rPr lang="en-US" sz="2800" b="0" i="0" u="none" strike="noStrike" dirty="0">
                          <a:solidFill>
                            <a:srgbClr val="000000"/>
                          </a:solidFill>
                          <a:latin typeface="Calibri"/>
                        </a:rPr>
                        <a:t>Effect 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7"/>
                  </a:ext>
                </a:extLst>
              </a:tr>
            </a:tbl>
          </a:graphicData>
        </a:graphic>
      </p:graphicFrame>
      <p:sp>
        <p:nvSpPr>
          <p:cNvPr id="10" name="Oval 9"/>
          <p:cNvSpPr/>
          <p:nvPr/>
        </p:nvSpPr>
        <p:spPr>
          <a:xfrm>
            <a:off x="4038600" y="2438400"/>
            <a:ext cx="762000" cy="1981200"/>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114800" y="3810000"/>
            <a:ext cx="533400" cy="381000"/>
          </a:xfrm>
          <a:prstGeom prst="ellipse">
            <a:avLst/>
          </a:prstGeom>
          <a:noFill/>
          <a:ln w="412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1718093"/>
      </p:ext>
    </p:extLst>
  </p:cSld>
  <p:clrMapOvr>
    <a:masterClrMapping/>
  </p:clrMapOvr>
  <p:transition spd="slow" advTm="1403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17151" y="3152544"/>
            <a:ext cx="3564082" cy="2673062"/>
          </a:xfrm>
          <a:prstGeom prst="rect">
            <a:avLst/>
          </a:prstGeom>
        </p:spPr>
      </p:pic>
      <p:sp>
        <p:nvSpPr>
          <p:cNvPr id="2" name="Text Placeholder 1"/>
          <p:cNvSpPr>
            <a:spLocks noGrp="1"/>
          </p:cNvSpPr>
          <p:nvPr>
            <p:ph type="body" sz="quarter" idx="12"/>
          </p:nvPr>
        </p:nvSpPr>
        <p:spPr>
          <a:xfrm>
            <a:off x="336112" y="1100755"/>
            <a:ext cx="7134951" cy="4511810"/>
          </a:xfrm>
        </p:spPr>
        <p:txBody>
          <a:bodyPr/>
          <a:lstStyle/>
          <a:p>
            <a:pPr>
              <a:spcAft>
                <a:spcPts val="600"/>
              </a:spcAft>
            </a:pPr>
            <a:r>
              <a:rPr lang="en-US" sz="2800" dirty="0">
                <a:latin typeface="Gill Sans MT" charset="0"/>
                <a:ea typeface="ＭＳ Ｐゴシック" charset="0"/>
                <a:cs typeface="ＭＳ Ｐゴシック" charset="0"/>
              </a:rPr>
              <a:t>Model Based Testing</a:t>
            </a:r>
          </a:p>
          <a:p>
            <a:pPr>
              <a:spcAft>
                <a:spcPts val="600"/>
              </a:spcAft>
            </a:pPr>
            <a:r>
              <a:rPr lang="en-US" sz="2800" dirty="0">
                <a:latin typeface="Gill Sans MT" charset="0"/>
                <a:ea typeface="ＭＳ Ｐゴシック" charset="0"/>
                <a:cs typeface="ＭＳ Ｐゴシック" charset="0"/>
              </a:rPr>
              <a:t>Using models to automate test case generation </a:t>
            </a:r>
          </a:p>
          <a:p>
            <a:pPr>
              <a:spcAft>
                <a:spcPts val="600"/>
              </a:spcAft>
            </a:pPr>
            <a:r>
              <a:rPr lang="en-US" sz="2800" dirty="0">
                <a:latin typeface="Gill Sans MT" charset="0"/>
                <a:ea typeface="ＭＳ Ｐゴシック" charset="0"/>
                <a:cs typeface="ＭＳ Ｐゴシック" charset="0"/>
              </a:rPr>
              <a:t>Decision tables and trees</a:t>
            </a:r>
          </a:p>
          <a:p>
            <a:pPr>
              <a:spcAft>
                <a:spcPts val="600"/>
              </a:spcAft>
            </a:pPr>
            <a:r>
              <a:rPr lang="en-US" sz="2800" dirty="0">
                <a:latin typeface="Gill Sans MT" charset="0"/>
                <a:ea typeface="ＭＳ Ｐゴシック" charset="0"/>
                <a:cs typeface="ＭＳ Ｐゴシック" charset="0"/>
              </a:rPr>
              <a:t>Finite State Machines (FSM)</a:t>
            </a:r>
          </a:p>
          <a:p>
            <a:pPr>
              <a:spcAft>
                <a:spcPts val="600"/>
              </a:spcAft>
            </a:pPr>
            <a:r>
              <a:rPr lang="en-US" sz="2800" dirty="0">
                <a:latin typeface="Gill Sans MT" charset="0"/>
                <a:ea typeface="ＭＳ Ｐゴシック" charset="0"/>
                <a:cs typeface="ＭＳ Ｐゴシック" charset="0"/>
              </a:rPr>
              <a:t>State tables and diagrams</a:t>
            </a:r>
          </a:p>
          <a:p>
            <a:pPr>
              <a:spcAft>
                <a:spcPts val="600"/>
              </a:spcAft>
            </a:pPr>
            <a:r>
              <a:rPr lang="en-US" sz="2800" dirty="0">
                <a:latin typeface="Gill Sans MT" charset="0"/>
                <a:ea typeface="ＭＳ Ｐゴシック" charset="0"/>
                <a:cs typeface="ＭＳ Ｐゴシック" charset="0"/>
              </a:rPr>
              <a:t>Markov chains </a:t>
            </a:r>
          </a:p>
          <a:p>
            <a:pPr>
              <a:spcAft>
                <a:spcPts val="600"/>
              </a:spcAft>
            </a:pPr>
            <a:r>
              <a:rPr lang="en-US" sz="2800" dirty="0">
                <a:latin typeface="Gill Sans MT" charset="0"/>
                <a:ea typeface="ＭＳ Ｐゴシック" charset="0"/>
                <a:cs typeface="ＭＳ Ｐゴシック" charset="0"/>
              </a:rPr>
              <a:t>Grammars</a:t>
            </a:r>
          </a:p>
          <a:p>
            <a:pPr>
              <a:spcAft>
                <a:spcPts val="600"/>
              </a:spcAft>
            </a:pPr>
            <a:endParaRPr lang="en-US" sz="2800" dirty="0">
              <a:latin typeface="Gill Sans MT" charset="0"/>
              <a:ea typeface="ＭＳ Ｐゴシック" charset="0"/>
              <a:cs typeface="ＭＳ Ｐゴシック" charset="0"/>
            </a:endParaRPr>
          </a:p>
          <a:p>
            <a:pPr>
              <a:spcAft>
                <a:spcPts val="0"/>
              </a:spcAft>
            </a:pPr>
            <a:endParaRPr lang="en-US" sz="26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Today’s topics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a:t>
            </a:fld>
            <a:endParaRPr lang="en-US" dirty="0"/>
          </a:p>
        </p:txBody>
      </p:sp>
    </p:spTree>
    <p:extLst>
      <p:ext uri="{BB962C8B-B14F-4D97-AF65-F5344CB8AC3E}">
        <p14:creationId xmlns:p14="http://schemas.microsoft.com/office/powerpoint/2010/main" val="1712225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a:xfrm>
            <a:off x="457199" y="228600"/>
            <a:ext cx="7413585" cy="914400"/>
          </a:xfrm>
        </p:spPr>
        <p:txBody>
          <a:bodyPr lIns="91440" tIns="45720" rIns="91440" bIns="45720" anchor="t">
            <a:normAutofit fontScale="90000"/>
          </a:bodyPr>
          <a:lstStyle/>
          <a:p>
            <a:r>
              <a:rPr lang="en-NZ" dirty="0">
                <a:latin typeface="Gill Sans MT" charset="0"/>
                <a:ea typeface="Gill Sans MT" charset="0"/>
                <a:cs typeface="Gill Sans MT" charset="0"/>
              </a:rPr>
              <a:t>Step 5: Check covered combinations</a:t>
            </a:r>
            <a:endParaRPr lang="en-AU" dirty="0">
              <a:latin typeface="Gill Sans MT" charset="0"/>
              <a:ea typeface="Gill Sans MT" charset="0"/>
              <a:cs typeface="Gill Sans MT" charset="0"/>
            </a:endParaRPr>
          </a:p>
        </p:txBody>
      </p:sp>
      <p:sp>
        <p:nvSpPr>
          <p:cNvPr id="6" name="Slide Number Placeholder 5"/>
          <p:cNvSpPr>
            <a:spLocks noGrp="1"/>
          </p:cNvSpPr>
          <p:nvPr>
            <p:ph type="sldNum" sz="quarter" idx="12"/>
          </p:nvPr>
        </p:nvSpPr>
        <p:spPr/>
        <p:txBody>
          <a:bodyPr/>
          <a:lstStyle/>
          <a:p>
            <a:fld id="{F37AAC58-F4AF-4259-A743-B8A5D13D3586}" type="slidenum">
              <a:rPr lang="en-US" smtClean="0"/>
              <a:pPr/>
              <a:t>20</a:t>
            </a:fld>
            <a:endParaRPr lang="en-US" dirty="0"/>
          </a:p>
        </p:txBody>
      </p:sp>
      <mc:AlternateContent xmlns:mc="http://schemas.openxmlformats.org/markup-compatibility/2006" xmlns:a14="http://schemas.microsoft.com/office/drawing/2010/main">
        <mc:Choice Requires="a14">
          <p:sp>
            <p:nvSpPr>
              <p:cNvPr id="73731" name="Rectangle 3"/>
              <p:cNvSpPr>
                <a:spLocks noGrp="1" noChangeArrowheads="1"/>
              </p:cNvSpPr>
              <p:nvPr>
                <p:ph type="body" sz="half" idx="4294967295"/>
              </p:nvPr>
            </p:nvSpPr>
            <p:spPr>
              <a:xfrm>
                <a:off x="5231754" y="1186545"/>
                <a:ext cx="3912246" cy="5000625"/>
              </a:xfrm>
              <a:prstGeom prst="rect">
                <a:avLst/>
              </a:prstGeom>
            </p:spPr>
            <p:txBody>
              <a:bodyPr lIns="91440" tIns="45720" rIns="91440" bIns="45720"/>
              <a:lstStyle/>
              <a:p>
                <a:pPr marL="0" indent="0">
                  <a:buNone/>
                </a:pPr>
                <a:r>
                  <a:rPr lang="en-NZ" b="1" dirty="0">
                    <a:latin typeface="Gill Sans MT" charset="0"/>
                    <a:ea typeface="Gill Sans MT" charset="0"/>
                    <a:cs typeface="Gill Sans MT" charset="0"/>
                  </a:rPr>
                  <a:t>Calculate Checksum: </a:t>
                </a:r>
              </a:p>
              <a:p>
                <a:pPr marL="0" indent="0">
                  <a:spcBef>
                    <a:spcPts val="0"/>
                  </a:spcBef>
                  <a:buNone/>
                </a:pPr>
                <a:r>
                  <a:rPr lang="en-NZ" dirty="0">
                    <a:latin typeface="Gill Sans MT" charset="0"/>
                    <a:ea typeface="Gill Sans MT" charset="0"/>
                    <a:cs typeface="Gill Sans MT" charset="0"/>
                  </a:rPr>
                  <a:t>For each column, calculate the number of combinations represented</a:t>
                </a:r>
              </a:p>
              <a:p>
                <a:pPr marL="457200" lvl="1" indent="0">
                  <a:buNone/>
                </a:pPr>
                <a:r>
                  <a:rPr lang="en-NZ" sz="2000" dirty="0">
                    <a:latin typeface="Gill Sans MT" charset="0"/>
                    <a:ea typeface="Gill Sans MT" charset="0"/>
                    <a:cs typeface="Gill Sans MT" charset="0"/>
                  </a:rPr>
                  <a:t>‘-’ represents all possible values of the input  (Don’t Care)</a:t>
                </a:r>
              </a:p>
              <a:p>
                <a:pPr marL="457200" lvl="1" indent="0">
                  <a:buNone/>
                </a:pPr>
                <a:r>
                  <a:rPr lang="en-NZ" sz="2000" dirty="0">
                    <a:latin typeface="Gill Sans MT" charset="0"/>
                    <a:ea typeface="Gill Sans MT" charset="0"/>
                    <a:cs typeface="Gill Sans MT" charset="0"/>
                  </a:rPr>
                  <a:t>The checksum value is the number of possible values for the input</a:t>
                </a:r>
              </a:p>
              <a:p>
                <a:pPr marL="0" indent="0">
                  <a:buNone/>
                </a:pPr>
                <a:r>
                  <a:rPr lang="en-NZ" dirty="0">
                    <a:latin typeface="Gill Sans MT" charset="0"/>
                    <a:ea typeface="Gill Sans MT" charset="0"/>
                    <a:cs typeface="Gill Sans MT" charset="0"/>
                  </a:rPr>
                  <a:t>Calculate </a:t>
                </a:r>
                <a14:m>
                  <m:oMath xmlns:m="http://schemas.openxmlformats.org/officeDocument/2006/math">
                    <m:nary>
                      <m:naryPr>
                        <m:chr m:val="∑"/>
                        <m:subHide m:val="on"/>
                        <m:supHide m:val="on"/>
                        <m:ctrlPr>
                          <a:rPr lang="en-NZ" sz="2000" b="0" i="1" smtClean="0">
                            <a:latin typeface="Cambria Math" panose="02040503050406030204" pitchFamily="18" charset="0"/>
                            <a:ea typeface="Cambria Math" charset="0"/>
                            <a:cs typeface="Cambria Math" charset="0"/>
                          </a:rPr>
                        </m:ctrlPr>
                      </m:naryPr>
                      <m:sub/>
                      <m:sup/>
                      <m:e>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𝑐𝑜𝑚𝑏𝑖𝑛𝑎𝑡𝑖𝑜𝑛𝑠</m:t>
                        </m:r>
                        <m:r>
                          <a:rPr lang="en-US" sz="2000" b="0" i="1" smtClean="0">
                            <a:latin typeface="Cambria Math" charset="0"/>
                            <a:ea typeface="Cambria Math" charset="0"/>
                            <a:cs typeface="Cambria Math" charset="0"/>
                          </a:rPr>
                          <m:t>  </m:t>
                        </m:r>
                      </m:e>
                    </m:nary>
                  </m:oMath>
                </a14:m>
                <a:r>
                  <a:rPr lang="en-NZ" dirty="0">
                    <a:latin typeface="Gill Sans MT" charset="0"/>
                    <a:ea typeface="Gill Sans MT" charset="0"/>
                    <a:cs typeface="Gill Sans MT" charset="0"/>
                  </a:rPr>
                  <a:t>and compare with step 2</a:t>
                </a:r>
              </a:p>
              <a:p>
                <a:pPr marL="0" indent="0">
                  <a:buNone/>
                </a:pPr>
                <a:endParaRPr lang="en-NZ" dirty="0">
                  <a:latin typeface="Gill Sans MT" charset="0"/>
                  <a:ea typeface="Gill Sans MT" charset="0"/>
                  <a:cs typeface="Gill Sans MT" charset="0"/>
                </a:endParaRPr>
              </a:p>
              <a:p>
                <a:pPr marL="0" indent="0">
                  <a:buNone/>
                </a:pPr>
                <a:endParaRPr lang="en-AU" dirty="0">
                  <a:latin typeface="Gill Sans MT" charset="0"/>
                  <a:ea typeface="Gill Sans MT" charset="0"/>
                  <a:cs typeface="Gill Sans MT" charset="0"/>
                </a:endParaRPr>
              </a:p>
            </p:txBody>
          </p:sp>
        </mc:Choice>
        <mc:Fallback xmlns="">
          <p:sp>
            <p:nvSpPr>
              <p:cNvPr id="73731" name="Rectangle 3"/>
              <p:cNvSpPr>
                <a:spLocks noGrp="1" noRot="1" noChangeAspect="1" noMove="1" noResize="1" noEditPoints="1" noAdjustHandles="1" noChangeArrowheads="1" noChangeShapeType="1" noTextEdit="1"/>
              </p:cNvSpPr>
              <p:nvPr>
                <p:ph type="body" sz="half" idx="4294967295"/>
              </p:nvPr>
            </p:nvSpPr>
            <p:spPr>
              <a:xfrm>
                <a:off x="5231754" y="1186545"/>
                <a:ext cx="3912246" cy="5000625"/>
              </a:xfrm>
              <a:prstGeom prst="rect">
                <a:avLst/>
              </a:prstGeom>
              <a:blipFill rotWithShape="0">
                <a:blip r:embed="rId3"/>
                <a:stretch>
                  <a:fillRect l="-2336" t="-976" r="-4206"/>
                </a:stretch>
              </a:blipFill>
            </p:spPr>
            <p:txBody>
              <a:bodyPr/>
              <a:lstStyle/>
              <a:p>
                <a:r>
                  <a:rPr lang="en-US">
                    <a:noFill/>
                  </a:rPr>
                  <a:t> </a:t>
                </a:r>
              </a:p>
            </p:txBody>
          </p:sp>
        </mc:Fallback>
      </mc:AlternateContent>
      <p:sp>
        <p:nvSpPr>
          <p:cNvPr id="3" name="TextBox 2"/>
          <p:cNvSpPr txBox="1"/>
          <p:nvPr/>
        </p:nvSpPr>
        <p:spPr>
          <a:xfrm>
            <a:off x="5334000" y="5465934"/>
            <a:ext cx="3352801" cy="461665"/>
          </a:xfrm>
          <a:prstGeom prst="rect">
            <a:avLst/>
          </a:prstGeom>
          <a:noFill/>
        </p:spPr>
        <p:txBody>
          <a:bodyPr wrap="square" rtlCol="0">
            <a:spAutoFit/>
          </a:bodyPr>
          <a:lstStyle/>
          <a:p>
            <a:r>
              <a:rPr lang="en-US" sz="2400" dirty="0">
                <a:latin typeface="Gill Sans MT" charset="0"/>
                <a:ea typeface="Gill Sans MT" charset="0"/>
                <a:cs typeface="Gill Sans MT" charset="0"/>
              </a:rPr>
              <a:t>8 Total combinations</a:t>
            </a:r>
          </a:p>
        </p:txBody>
      </p:sp>
      <p:graphicFrame>
        <p:nvGraphicFramePr>
          <p:cNvPr id="10" name="Table 9"/>
          <p:cNvGraphicFramePr>
            <a:graphicFrameLocks noGrp="1"/>
          </p:cNvGraphicFramePr>
          <p:nvPr>
            <p:extLst>
              <p:ext uri="{D42A27DB-BD31-4B8C-83A1-F6EECF244321}">
                <p14:modId xmlns:p14="http://schemas.microsoft.com/office/powerpoint/2010/main" val="2123301664"/>
              </p:ext>
            </p:extLst>
          </p:nvPr>
        </p:nvGraphicFramePr>
        <p:xfrm>
          <a:off x="174585" y="1186545"/>
          <a:ext cx="5057169" cy="4688352"/>
        </p:xfrm>
        <a:graphic>
          <a:graphicData uri="http://schemas.openxmlformats.org/drawingml/2006/table">
            <a:tbl>
              <a:tblPr/>
              <a:tblGrid>
                <a:gridCol w="1573192">
                  <a:extLst>
                    <a:ext uri="{9D8B030D-6E8A-4147-A177-3AD203B41FA5}">
                      <a16:colId xmlns:a16="http://schemas.microsoft.com/office/drawing/2014/main" val="20000"/>
                    </a:ext>
                  </a:extLst>
                </a:gridCol>
                <a:gridCol w="1144151">
                  <a:extLst>
                    <a:ext uri="{9D8B030D-6E8A-4147-A177-3AD203B41FA5}">
                      <a16:colId xmlns:a16="http://schemas.microsoft.com/office/drawing/2014/main" val="20001"/>
                    </a:ext>
                  </a:extLst>
                </a:gridCol>
                <a:gridCol w="323592">
                  <a:extLst>
                    <a:ext uri="{9D8B030D-6E8A-4147-A177-3AD203B41FA5}">
                      <a16:colId xmlns:a16="http://schemas.microsoft.com/office/drawing/2014/main" val="20002"/>
                    </a:ext>
                  </a:extLst>
                </a:gridCol>
                <a:gridCol w="336039">
                  <a:extLst>
                    <a:ext uri="{9D8B030D-6E8A-4147-A177-3AD203B41FA5}">
                      <a16:colId xmlns:a16="http://schemas.microsoft.com/office/drawing/2014/main" val="20003"/>
                    </a:ext>
                  </a:extLst>
                </a:gridCol>
                <a:gridCol w="336039">
                  <a:extLst>
                    <a:ext uri="{9D8B030D-6E8A-4147-A177-3AD203B41FA5}">
                      <a16:colId xmlns:a16="http://schemas.microsoft.com/office/drawing/2014/main" val="20004"/>
                    </a:ext>
                  </a:extLst>
                </a:gridCol>
                <a:gridCol w="336039">
                  <a:extLst>
                    <a:ext uri="{9D8B030D-6E8A-4147-A177-3AD203B41FA5}">
                      <a16:colId xmlns:a16="http://schemas.microsoft.com/office/drawing/2014/main" val="20005"/>
                    </a:ext>
                  </a:extLst>
                </a:gridCol>
                <a:gridCol w="336039">
                  <a:extLst>
                    <a:ext uri="{9D8B030D-6E8A-4147-A177-3AD203B41FA5}">
                      <a16:colId xmlns:a16="http://schemas.microsoft.com/office/drawing/2014/main" val="20006"/>
                    </a:ext>
                  </a:extLst>
                </a:gridCol>
                <a:gridCol w="336039">
                  <a:extLst>
                    <a:ext uri="{9D8B030D-6E8A-4147-A177-3AD203B41FA5}">
                      <a16:colId xmlns:a16="http://schemas.microsoft.com/office/drawing/2014/main" val="20007"/>
                    </a:ext>
                  </a:extLst>
                </a:gridCol>
                <a:gridCol w="336039">
                  <a:extLst>
                    <a:ext uri="{9D8B030D-6E8A-4147-A177-3AD203B41FA5}">
                      <a16:colId xmlns:a16="http://schemas.microsoft.com/office/drawing/2014/main" val="20008"/>
                    </a:ext>
                  </a:extLst>
                </a:gridCol>
              </a:tblGrid>
              <a:tr h="465447">
                <a:tc>
                  <a:txBody>
                    <a:bodyPr/>
                    <a:lstStyle/>
                    <a:p>
                      <a:pPr algn="ctr" fontAlgn="b"/>
                      <a:endParaRPr lang="en-US" sz="2800" b="0" i="0" u="none" strike="noStrike" dirty="0">
                        <a:solidFill>
                          <a:srgbClr val="000000"/>
                        </a:solidFill>
                        <a:latin typeface="Calibri"/>
                      </a:endParaRPr>
                    </a:p>
                  </a:txBody>
                  <a:tcPr marL="0" marR="0" marT="0" marB="0" anchor="b">
                    <a:lnL>
                      <a:noFill/>
                    </a:lnL>
                    <a:lnR>
                      <a:noFill/>
                    </a:lnR>
                    <a:lnT>
                      <a:noFill/>
                    </a:lnT>
                    <a:lnB w="12700" cap="flat" cmpd="sng" algn="ctr">
                      <a:solidFill>
                        <a:schemeClr val="bg1"/>
                      </a:solidFill>
                      <a:prstDash val="solid"/>
                      <a:round/>
                      <a:headEnd type="none" w="med" len="med"/>
                      <a:tailEnd type="none" w="med" len="med"/>
                    </a:lnB>
                    <a:noFill/>
                  </a:tcPr>
                </a:tc>
                <a:tc>
                  <a:txBody>
                    <a:bodyPr/>
                    <a:lstStyle/>
                    <a:p>
                      <a:pPr algn="ctr" fontAlgn="b"/>
                      <a:endParaRPr lang="en-US" sz="2800" b="0" i="0" u="none" strike="noStrike" dirty="0">
                        <a:solidFill>
                          <a:srgbClr val="000000"/>
                        </a:solidFill>
                        <a:latin typeface="Calibri"/>
                      </a:endParaRPr>
                    </a:p>
                  </a:txBody>
                  <a:tcPr marL="0" marR="0" marT="0" marB="0" anchor="b">
                    <a:lnL>
                      <a:noFill/>
                    </a:lnL>
                    <a:lnR>
                      <a:noFill/>
                    </a:lnR>
                    <a:lnT>
                      <a:noFill/>
                    </a:lnT>
                    <a:lnB w="12700" cap="flat" cmpd="sng" algn="ctr">
                      <a:solidFill>
                        <a:schemeClr val="bg1"/>
                      </a:solidFill>
                      <a:prstDash val="solid"/>
                      <a:round/>
                      <a:headEnd type="none" w="med" len="med"/>
                      <a:tailEnd type="none" w="med" len="med"/>
                    </a:lnB>
                    <a:noFill/>
                  </a:tcPr>
                </a:tc>
                <a:tc gridSpan="7">
                  <a:txBody>
                    <a:bodyPr/>
                    <a:lstStyle/>
                    <a:p>
                      <a:pPr algn="ctr" fontAlgn="b"/>
                      <a:r>
                        <a:rPr lang="en-US" sz="2800" b="0" i="0" u="none" strike="noStrike" dirty="0">
                          <a:solidFill>
                            <a:schemeClr val="bg1"/>
                          </a:solidFill>
                          <a:latin typeface="Calibri"/>
                        </a:rPr>
                        <a:t>Combinations</a:t>
                      </a:r>
                    </a:p>
                  </a:txBody>
                  <a:tcPr marL="0" marR="0" marT="0" marB="0" anchor="ctr">
                    <a:lnL>
                      <a:noFill/>
                    </a:lnL>
                    <a:lnR>
                      <a:noFill/>
                    </a:lnR>
                    <a:lnT>
                      <a:noFill/>
                    </a:lnT>
                    <a:lnB w="12700"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0470">
                <a:tc>
                  <a:txBody>
                    <a:bodyPr/>
                    <a:lstStyle/>
                    <a:p>
                      <a:pPr algn="l" fontAlgn="b"/>
                      <a:r>
                        <a:rPr lang="en-US" sz="2800" b="0" i="0" u="none" strike="noStrike" dirty="0">
                          <a:solidFill>
                            <a:schemeClr val="bg1"/>
                          </a:solidFill>
                          <a:latin typeface="Calibri"/>
                        </a:rPr>
                        <a:t>Inputs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Values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532299">
                <a:tc>
                  <a:txBody>
                    <a:bodyPr/>
                    <a:lstStyle/>
                    <a:p>
                      <a:pPr algn="ctr" fontAlgn="b"/>
                      <a:r>
                        <a:rPr lang="en-US" sz="2800" b="0" i="0" u="none" strike="noStrike" dirty="0">
                          <a:solidFill>
                            <a:srgbClr val="000000"/>
                          </a:solidFill>
                          <a:latin typeface="Calibri"/>
                        </a:rPr>
                        <a:t>Input 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2"/>
                  </a:ext>
                </a:extLst>
              </a:tr>
              <a:tr h="532299">
                <a:tc>
                  <a:txBody>
                    <a:bodyPr/>
                    <a:lstStyle/>
                    <a:p>
                      <a:pPr algn="ctr" fontAlgn="b"/>
                      <a:r>
                        <a:rPr lang="en-US" sz="2800" b="0" i="0" u="none" strike="noStrike" dirty="0">
                          <a:solidFill>
                            <a:srgbClr val="000000"/>
                          </a:solidFill>
                          <a:latin typeface="Calibri"/>
                        </a:rPr>
                        <a:t>Input 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3"/>
                  </a:ext>
                </a:extLst>
              </a:tr>
              <a:tr h="532299">
                <a:tc>
                  <a:txBody>
                    <a:bodyPr/>
                    <a:lstStyle/>
                    <a:p>
                      <a:pPr algn="ctr" fontAlgn="b"/>
                      <a:r>
                        <a:rPr lang="en-US" sz="2800" b="0" i="0" u="none" strike="noStrike" dirty="0">
                          <a:solidFill>
                            <a:srgbClr val="000000"/>
                          </a:solidFill>
                          <a:latin typeface="Calibri"/>
                        </a:rPr>
                        <a:t>Input 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4"/>
                  </a:ext>
                </a:extLst>
              </a:tr>
              <a:tr h="532299">
                <a:tc>
                  <a:txBody>
                    <a:bodyPr/>
                    <a:lstStyle/>
                    <a:p>
                      <a:pPr algn="l" fontAlgn="b"/>
                      <a:r>
                        <a:rPr lang="en-US" sz="2800" b="0" i="0" u="none" strike="noStrike" dirty="0">
                          <a:solidFill>
                            <a:srgbClr val="FFFFFF"/>
                          </a:solidFill>
                          <a:latin typeface="Calibri"/>
                        </a:rPr>
                        <a:t>Effects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rgbClr val="FFFFFF"/>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532299">
                <a:tc>
                  <a:txBody>
                    <a:bodyPr/>
                    <a:lstStyle/>
                    <a:p>
                      <a:pPr algn="ctr" fontAlgn="b"/>
                      <a:r>
                        <a:rPr lang="en-US" sz="2800" b="0" i="0" u="none" strike="noStrike" dirty="0">
                          <a:solidFill>
                            <a:srgbClr val="000000"/>
                          </a:solidFill>
                          <a:latin typeface="Calibri"/>
                        </a:rPr>
                        <a:t>Effect 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6"/>
                  </a:ext>
                </a:extLst>
              </a:tr>
              <a:tr h="520470">
                <a:tc>
                  <a:txBody>
                    <a:bodyPr/>
                    <a:lstStyle/>
                    <a:p>
                      <a:pPr algn="ctr" fontAlgn="b"/>
                      <a:r>
                        <a:rPr lang="en-US" sz="2800" b="0" i="0" u="none" strike="noStrike" dirty="0">
                          <a:solidFill>
                            <a:srgbClr val="000000"/>
                          </a:solidFill>
                          <a:latin typeface="Calibri"/>
                        </a:rPr>
                        <a:t>Effect 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X</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tc>
                  <a:txBody>
                    <a:bodyPr/>
                    <a:lstStyle/>
                    <a:p>
                      <a:pPr algn="ctr" fontAlgn="b"/>
                      <a:r>
                        <a:rPr lang="en-US" sz="2800" b="0" i="0" u="none" strike="noStrike" dirty="0">
                          <a:solidFill>
                            <a:srgbClr val="000000"/>
                          </a:solidFill>
                          <a:latin typeface="Calibri"/>
                        </a:rPr>
                        <a:t>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E9E9"/>
                    </a:solidFill>
                  </a:tcPr>
                </a:tc>
                <a:extLst>
                  <a:ext uri="{0D108BD9-81ED-4DB2-BD59-A6C34878D82A}">
                    <a16:rowId xmlns:a16="http://schemas.microsoft.com/office/drawing/2014/main" val="10007"/>
                  </a:ext>
                </a:extLst>
              </a:tr>
              <a:tr h="520470">
                <a:tc>
                  <a:txBody>
                    <a:bodyPr/>
                    <a:lstStyle/>
                    <a:p>
                      <a:pPr algn="ctr" fontAlgn="b"/>
                      <a:r>
                        <a:rPr lang="en-US" sz="2800" b="0" i="0" u="none" strike="noStrike" dirty="0">
                          <a:solidFill>
                            <a:schemeClr val="bg1"/>
                          </a:solidFill>
                          <a:latin typeface="Calibri"/>
                        </a:rPr>
                        <a:t>Checksum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endParaRPr lang="en-US" sz="2800" b="0" i="0" u="none" strike="noStrike" dirty="0">
                        <a:solidFill>
                          <a:schemeClr val="bg1"/>
                        </a:solidFill>
                        <a:latin typeface="Calibri"/>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
                      <a:r>
                        <a:rPr lang="en-US" sz="2800" b="0" i="0" u="none" strike="noStrike" dirty="0">
                          <a:solidFill>
                            <a:schemeClr val="bg1"/>
                          </a:solidFill>
                          <a:latin typeface="Calibri"/>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87334811"/>
      </p:ext>
    </p:extLst>
  </p:cSld>
  <p:clrMapOvr>
    <a:masterClrMapping/>
  </p:clrMapOvr>
  <p:transition spd="slow" advTm="2178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xfrm>
            <a:off x="457199" y="152400"/>
            <a:ext cx="7864997" cy="990600"/>
          </a:xfrm>
        </p:spPr>
        <p:txBody>
          <a:bodyPr lIns="91440" tIns="45720" rIns="91440" bIns="45720" anchor="t">
            <a:normAutofit/>
          </a:bodyPr>
          <a:lstStyle/>
          <a:p>
            <a:r>
              <a:rPr lang="en-NZ" i="1" dirty="0">
                <a:latin typeface="Gill Sans MT" charset="0"/>
                <a:ea typeface="Gill Sans MT" charset="0"/>
                <a:cs typeface="Gill Sans MT" charset="0"/>
              </a:rPr>
              <a:t>Example:  </a:t>
            </a:r>
            <a:r>
              <a:rPr lang="en-NZ" dirty="0">
                <a:latin typeface="Gill Sans MT" charset="0"/>
                <a:ea typeface="Gill Sans MT" charset="0"/>
                <a:cs typeface="Gill Sans MT" charset="0"/>
              </a:rPr>
              <a:t>Customer decision table</a:t>
            </a:r>
            <a:endParaRPr lang="en-AU" dirty="0">
              <a:latin typeface="Gill Sans MT" charset="0"/>
              <a:ea typeface="Gill Sans MT" charset="0"/>
              <a:cs typeface="Gill Sans MT" charset="0"/>
            </a:endParaRPr>
          </a:p>
        </p:txBody>
      </p:sp>
      <p:sp>
        <p:nvSpPr>
          <p:cNvPr id="5" name="Slide Number Placeholder 4"/>
          <p:cNvSpPr>
            <a:spLocks noGrp="1"/>
          </p:cNvSpPr>
          <p:nvPr>
            <p:ph type="sldNum" sz="quarter" idx="12"/>
          </p:nvPr>
        </p:nvSpPr>
        <p:spPr/>
        <p:txBody>
          <a:bodyPr/>
          <a:lstStyle/>
          <a:p>
            <a:fld id="{F37AAC58-F4AF-4259-A743-B8A5D13D3586}" type="slidenum">
              <a:rPr lang="en-US" smtClean="0"/>
              <a:pPr/>
              <a:t>21</a:t>
            </a:fld>
            <a:endParaRPr lang="en-US" dirty="0"/>
          </a:p>
        </p:txBody>
      </p:sp>
      <p:sp>
        <p:nvSpPr>
          <p:cNvPr id="62469" name="Rectangle 3"/>
          <p:cNvSpPr>
            <a:spLocks noGrp="1" noChangeArrowheads="1"/>
          </p:cNvSpPr>
          <p:nvPr>
            <p:ph sz="quarter" idx="1"/>
          </p:nvPr>
        </p:nvSpPr>
        <p:spPr/>
        <p:txBody>
          <a:bodyPr lIns="91440" tIns="45720" rIns="91440" bIns="45720"/>
          <a:lstStyle/>
          <a:p>
            <a:pPr>
              <a:lnSpc>
                <a:spcPct val="90000"/>
              </a:lnSpc>
              <a:buFontTx/>
              <a:buNone/>
            </a:pPr>
            <a:r>
              <a:rPr lang="en-NZ" sz="2800" b="1" i="1" dirty="0">
                <a:latin typeface="Gill Sans MT" charset="0"/>
                <a:ea typeface="Gill Sans MT" charset="0"/>
                <a:cs typeface="Gill Sans MT" charset="0"/>
              </a:rPr>
              <a:t>Requirements:</a:t>
            </a:r>
          </a:p>
          <a:p>
            <a:pPr>
              <a:lnSpc>
                <a:spcPct val="90000"/>
              </a:lnSpc>
              <a:buFontTx/>
              <a:buNone/>
            </a:pPr>
            <a:r>
              <a:rPr lang="en-NZ" sz="2800" dirty="0">
                <a:latin typeface="Gill Sans MT" charset="0"/>
                <a:ea typeface="Gill Sans MT" charset="0"/>
                <a:cs typeface="Gill Sans MT" charset="0"/>
              </a:rPr>
              <a:t>A mailing is to be sent to customers.  The content of the mailing describes the current discounts and potential additional discounts.  The content of the mailing is different for different types of customers:</a:t>
            </a:r>
          </a:p>
          <a:p>
            <a:pPr>
              <a:lnSpc>
                <a:spcPct val="90000"/>
              </a:lnSpc>
            </a:pPr>
            <a:r>
              <a:rPr lang="en-NZ" sz="2800" dirty="0">
                <a:latin typeface="Gill Sans MT" charset="0"/>
                <a:ea typeface="Gill Sans MT" charset="0"/>
                <a:cs typeface="Gill Sans MT" charset="0"/>
              </a:rPr>
              <a:t>Customer Types A and B get a normal letter</a:t>
            </a:r>
          </a:p>
          <a:p>
            <a:pPr>
              <a:lnSpc>
                <a:spcPct val="90000"/>
              </a:lnSpc>
            </a:pPr>
            <a:r>
              <a:rPr lang="en-NZ" sz="2800" dirty="0">
                <a:latin typeface="Gill Sans MT" charset="0"/>
                <a:ea typeface="Gill Sans MT" charset="0"/>
                <a:cs typeface="Gill Sans MT" charset="0"/>
              </a:rPr>
              <a:t>Customer Type C gets a special letter </a:t>
            </a:r>
          </a:p>
          <a:p>
            <a:pPr>
              <a:lnSpc>
                <a:spcPct val="90000"/>
              </a:lnSpc>
            </a:pPr>
            <a:r>
              <a:rPr lang="en-NZ" sz="2800" dirty="0">
                <a:latin typeface="Gill Sans MT" charset="0"/>
                <a:ea typeface="Gill Sans MT" charset="0"/>
                <a:cs typeface="Gill Sans MT" charset="0"/>
              </a:rPr>
              <a:t>Any customer with two or more current lines of credit or with a credit rating of </a:t>
            </a:r>
            <a:r>
              <a:rPr lang="en-NZ" sz="2800" i="1" dirty="0">
                <a:latin typeface="Gill Sans MT" charset="0"/>
                <a:ea typeface="Gill Sans MT" charset="0"/>
                <a:cs typeface="Gill Sans MT" charset="0"/>
              </a:rPr>
              <a:t>at least 600 </a:t>
            </a:r>
            <a:r>
              <a:rPr lang="en-NZ" sz="2800" dirty="0">
                <a:latin typeface="Gill Sans MT" charset="0"/>
                <a:ea typeface="Gill Sans MT" charset="0"/>
                <a:cs typeface="Gill Sans MT" charset="0"/>
              </a:rPr>
              <a:t>gets an offer with additional discounts</a:t>
            </a:r>
            <a:endParaRPr lang="en-AU" sz="2800" dirty="0">
              <a:latin typeface="Gill Sans MT" charset="0"/>
              <a:ea typeface="Gill Sans MT" charset="0"/>
              <a:cs typeface="Gill Sans MT" charset="0"/>
            </a:endParaRPr>
          </a:p>
        </p:txBody>
      </p:sp>
    </p:spTree>
    <p:extLst>
      <p:ext uri="{BB962C8B-B14F-4D97-AF65-F5344CB8AC3E}">
        <p14:creationId xmlns:p14="http://schemas.microsoft.com/office/powerpoint/2010/main" val="637903946"/>
      </p:ext>
    </p:extLst>
  </p:cSld>
  <p:clrMapOvr>
    <a:masterClrMapping/>
  </p:clrMapOvr>
  <p:transition spd="slow" advTm="36108">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Gill Sans MT" charset="0"/>
                <a:ea typeface="Gill Sans MT" charset="0"/>
                <a:cs typeface="Gill Sans MT" charset="0"/>
              </a:rPr>
              <a:t>Mailing example: Build a Model</a:t>
            </a:r>
          </a:p>
        </p:txBody>
      </p:sp>
      <p:sp>
        <p:nvSpPr>
          <p:cNvPr id="5" name="Slide Number Placeholder 4"/>
          <p:cNvSpPr>
            <a:spLocks noGrp="1"/>
          </p:cNvSpPr>
          <p:nvPr>
            <p:ph type="sldNum" sz="quarter" idx="12"/>
          </p:nvPr>
        </p:nvSpPr>
        <p:spPr/>
        <p:txBody>
          <a:bodyPr/>
          <a:lstStyle/>
          <a:p>
            <a:fld id="{F37AAC58-F4AF-4259-A743-B8A5D13D3586}" type="slidenum">
              <a:rPr lang="en-US" smtClean="0"/>
              <a:pPr/>
              <a:t>22</a:t>
            </a:fld>
            <a:endParaRPr lang="en-US" dirty="0"/>
          </a:p>
        </p:txBody>
      </p:sp>
      <p:sp>
        <p:nvSpPr>
          <p:cNvPr id="6" name="Content Placeholder 5"/>
          <p:cNvSpPr>
            <a:spLocks noGrp="1"/>
          </p:cNvSpPr>
          <p:nvPr>
            <p:ph sz="quarter" idx="1"/>
          </p:nvPr>
        </p:nvSpPr>
        <p:spPr>
          <a:xfrm>
            <a:off x="457200" y="871959"/>
            <a:ext cx="8229600" cy="4937760"/>
          </a:xfrm>
        </p:spPr>
        <p:txBody>
          <a:bodyPr>
            <a:noAutofit/>
          </a:bodyPr>
          <a:lstStyle/>
          <a:p>
            <a:pPr marL="0" indent="0">
              <a:spcBef>
                <a:spcPts val="0"/>
              </a:spcBef>
              <a:buNone/>
            </a:pPr>
            <a:r>
              <a:rPr lang="en-US" sz="2800" dirty="0">
                <a:latin typeface="Gill Sans MT" charset="0"/>
                <a:ea typeface="Gill Sans MT" charset="0"/>
                <a:cs typeface="Gill Sans MT" charset="0"/>
              </a:rPr>
              <a:t>Are the requirements clear, concise, and complete?</a:t>
            </a:r>
            <a:endParaRPr lang="en-US" sz="2800" i="1" u="sng" dirty="0">
              <a:latin typeface="Gill Sans MT" charset="0"/>
              <a:ea typeface="Gill Sans MT" charset="0"/>
              <a:cs typeface="Gill Sans MT" charset="0"/>
            </a:endParaRPr>
          </a:p>
          <a:p>
            <a:pPr marL="457200" lvl="1" indent="0">
              <a:spcBef>
                <a:spcPts val="0"/>
              </a:spcBef>
              <a:spcAft>
                <a:spcPts val="1200"/>
              </a:spcAft>
              <a:buNone/>
            </a:pPr>
            <a:r>
              <a:rPr lang="en-US" sz="2400" dirty="0">
                <a:latin typeface="Gill Sans MT" charset="0"/>
                <a:ea typeface="Gill Sans MT" charset="0"/>
                <a:cs typeface="Gill Sans MT" charset="0"/>
              </a:rPr>
              <a:t>No? Building a model may help to disambiguate </a:t>
            </a:r>
          </a:p>
          <a:p>
            <a:pPr marL="0" indent="0">
              <a:spcBef>
                <a:spcPts val="0"/>
              </a:spcBef>
              <a:buNone/>
            </a:pPr>
            <a:r>
              <a:rPr lang="en-US" sz="2800" dirty="0">
                <a:latin typeface="Gill Sans MT" charset="0"/>
                <a:ea typeface="Gill Sans MT" charset="0"/>
                <a:cs typeface="Gill Sans MT" charset="0"/>
              </a:rPr>
              <a:t>Step 1: Start with Inputs and Outputs</a:t>
            </a:r>
          </a:p>
          <a:p>
            <a:pPr marL="457200" lvl="1" indent="0">
              <a:spcBef>
                <a:spcPts val="0"/>
              </a:spcBef>
              <a:buNone/>
            </a:pPr>
            <a:r>
              <a:rPr lang="en-US" sz="2400" dirty="0">
                <a:latin typeface="Gill Sans MT" charset="0"/>
                <a:ea typeface="Gill Sans MT" charset="0"/>
                <a:cs typeface="Gill Sans MT" charset="0"/>
              </a:rPr>
              <a:t>Inputs: </a:t>
            </a:r>
          </a:p>
          <a:p>
            <a:pPr marL="914400" lvl="2" indent="0">
              <a:spcBef>
                <a:spcPts val="0"/>
              </a:spcBef>
              <a:buNone/>
            </a:pPr>
            <a:r>
              <a:rPr lang="en-US" dirty="0">
                <a:latin typeface="Gill Sans MT" charset="0"/>
                <a:ea typeface="Gill Sans MT" charset="0"/>
                <a:cs typeface="Gill Sans MT" charset="0"/>
              </a:rPr>
              <a:t>Customer type: {A, B, C}</a:t>
            </a:r>
          </a:p>
          <a:p>
            <a:pPr marL="914400" lvl="2" indent="0">
              <a:spcBef>
                <a:spcPts val="0"/>
              </a:spcBef>
              <a:buNone/>
            </a:pPr>
            <a:r>
              <a:rPr lang="en-US" dirty="0">
                <a:latin typeface="Gill Sans MT" charset="0"/>
                <a:ea typeface="Gill Sans MT" charset="0"/>
                <a:cs typeface="Gill Sans MT" charset="0"/>
              </a:rPr>
              <a:t>Credit rating 600+:  {Y, N}</a:t>
            </a:r>
          </a:p>
          <a:p>
            <a:pPr marL="914400" lvl="2" indent="0">
              <a:spcBef>
                <a:spcPts val="0"/>
              </a:spcBef>
              <a:buNone/>
            </a:pPr>
            <a:r>
              <a:rPr lang="en-US" dirty="0">
                <a:latin typeface="Gill Sans MT" charset="0"/>
                <a:ea typeface="Gill Sans MT" charset="0"/>
                <a:cs typeface="Gill Sans MT" charset="0"/>
              </a:rPr>
              <a:t>Current Lines of Credit 2+:  {Y,N}</a:t>
            </a:r>
          </a:p>
          <a:p>
            <a:pPr marL="457200" lvl="1" indent="0">
              <a:spcBef>
                <a:spcPts val="0"/>
              </a:spcBef>
              <a:buNone/>
            </a:pPr>
            <a:r>
              <a:rPr lang="en-US" sz="2400" dirty="0">
                <a:latin typeface="Gill Sans MT" charset="0"/>
                <a:ea typeface="Gill Sans MT" charset="0"/>
                <a:cs typeface="Gill Sans MT" charset="0"/>
              </a:rPr>
              <a:t>Outputs:</a:t>
            </a:r>
          </a:p>
          <a:p>
            <a:pPr marL="914400" lvl="2" indent="0">
              <a:spcBef>
                <a:spcPts val="0"/>
              </a:spcBef>
              <a:buNone/>
            </a:pPr>
            <a:r>
              <a:rPr lang="en-US" dirty="0">
                <a:latin typeface="Gill Sans MT" charset="0"/>
                <a:ea typeface="Gill Sans MT" charset="0"/>
                <a:cs typeface="Gill Sans MT" charset="0"/>
              </a:rPr>
              <a:t>Letter type: {Normal, Special, </a:t>
            </a:r>
            <a:r>
              <a:rPr lang="en-US" dirty="0" err="1">
                <a:latin typeface="Gill Sans MT" charset="0"/>
                <a:ea typeface="Gill Sans MT" charset="0"/>
                <a:cs typeface="Gill Sans MT" charset="0"/>
              </a:rPr>
              <a:t>Normal+Discount</a:t>
            </a:r>
            <a:r>
              <a:rPr lang="en-US" dirty="0">
                <a:latin typeface="Gill Sans MT" charset="0"/>
                <a:ea typeface="Gill Sans MT" charset="0"/>
                <a:cs typeface="Gill Sans MT" charset="0"/>
              </a:rPr>
              <a:t>, </a:t>
            </a:r>
            <a:r>
              <a:rPr lang="en-US" dirty="0" err="1">
                <a:latin typeface="Gill Sans MT" charset="0"/>
                <a:ea typeface="Gill Sans MT" charset="0"/>
                <a:cs typeface="Gill Sans MT" charset="0"/>
              </a:rPr>
              <a:t>Special+Discount</a:t>
            </a:r>
            <a:r>
              <a:rPr lang="en-US" dirty="0">
                <a:latin typeface="Gill Sans MT" charset="0"/>
                <a:ea typeface="Gill Sans MT" charset="0"/>
                <a:cs typeface="Gill Sans MT" charset="0"/>
              </a:rPr>
              <a:t>}</a:t>
            </a:r>
          </a:p>
          <a:p>
            <a:pPr marL="457200" lvl="1" indent="0">
              <a:spcBef>
                <a:spcPts val="0"/>
              </a:spcBef>
              <a:buNone/>
            </a:pPr>
            <a:r>
              <a:rPr lang="en-US" sz="2400" dirty="0">
                <a:latin typeface="Gill Sans MT" charset="0"/>
                <a:ea typeface="Gill Sans MT" charset="0"/>
                <a:cs typeface="Gill Sans MT" charset="0"/>
              </a:rPr>
              <a:t>Ambiguities and Assumptions:</a:t>
            </a:r>
          </a:p>
          <a:p>
            <a:pPr marL="914400" lvl="2" indent="0">
              <a:spcBef>
                <a:spcPts val="0"/>
              </a:spcBef>
              <a:buNone/>
            </a:pPr>
            <a:r>
              <a:rPr lang="en-US" dirty="0">
                <a:latin typeface="Gill Sans MT" charset="0"/>
                <a:ea typeface="Gill Sans MT" charset="0"/>
                <a:cs typeface="Gill Sans MT" charset="0"/>
              </a:rPr>
              <a:t>Does the special letter apply to all customer types or just customer type C? – Assume only customer type C is eligible for the special letter</a:t>
            </a:r>
          </a:p>
          <a:p>
            <a:pPr marL="914400" lvl="2" indent="0">
              <a:spcBef>
                <a:spcPts val="0"/>
              </a:spcBef>
              <a:buNone/>
            </a:pPr>
            <a:r>
              <a:rPr lang="en-US" dirty="0">
                <a:latin typeface="Gill Sans MT" charset="0"/>
                <a:ea typeface="Gill Sans MT" charset="0"/>
                <a:cs typeface="Gill Sans MT" charset="0"/>
              </a:rPr>
              <a:t>Are there other types of customers? – Assume No</a:t>
            </a:r>
          </a:p>
          <a:p>
            <a:pPr marL="914400" lvl="2" indent="0">
              <a:spcBef>
                <a:spcPts val="0"/>
              </a:spcBef>
              <a:buNone/>
            </a:pPr>
            <a:r>
              <a:rPr lang="en-US" dirty="0">
                <a:latin typeface="Gill Sans MT" charset="0"/>
                <a:ea typeface="Gill Sans MT" charset="0"/>
                <a:cs typeface="Gill Sans MT" charset="0"/>
              </a:rPr>
              <a:t>Are there other credit ratings or lines of credit? - Assume No</a:t>
            </a:r>
          </a:p>
          <a:p>
            <a:pPr marL="914400" lvl="2" indent="0">
              <a:buNone/>
            </a:pPr>
            <a:endParaRPr lang="en-US" dirty="0">
              <a:latin typeface="Gill Sans MT" charset="0"/>
              <a:ea typeface="Gill Sans MT" charset="0"/>
              <a:cs typeface="Gill Sans MT" charset="0"/>
            </a:endParaRPr>
          </a:p>
        </p:txBody>
      </p:sp>
    </p:spTree>
    <p:extLst>
      <p:ext uri="{BB962C8B-B14F-4D97-AF65-F5344CB8AC3E}">
        <p14:creationId xmlns:p14="http://schemas.microsoft.com/office/powerpoint/2010/main" val="224707876"/>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5" name="Slide Number Placeholder 4"/>
          <p:cNvSpPr>
            <a:spLocks noGrp="1"/>
          </p:cNvSpPr>
          <p:nvPr>
            <p:ph type="sldNum" sz="quarter" idx="12"/>
          </p:nvPr>
        </p:nvSpPr>
        <p:spPr/>
        <p:txBody>
          <a:bodyPr/>
          <a:lstStyle/>
          <a:p>
            <a:fld id="{F37AAC58-F4AF-4259-A743-B8A5D13D3586}" type="slidenum">
              <a:rPr lang="en-US" smtClean="0"/>
              <a:pPr/>
              <a:t>23</a:t>
            </a:fld>
            <a:endParaRPr lang="en-US" dirty="0"/>
          </a:p>
        </p:txBody>
      </p:sp>
      <p:sp>
        <p:nvSpPr>
          <p:cNvPr id="6" name="Content Placeholder 5"/>
          <p:cNvSpPr>
            <a:spLocks noGrp="1"/>
          </p:cNvSpPr>
          <p:nvPr>
            <p:ph sz="quarter" idx="1"/>
          </p:nvPr>
        </p:nvSpPr>
        <p:spPr/>
        <p:txBody>
          <a:bodyPr/>
          <a:lstStyle/>
          <a:p>
            <a:pPr marL="0" indent="0">
              <a:buNone/>
            </a:pPr>
            <a:r>
              <a:rPr lang="en-US" sz="3200" dirty="0">
                <a:latin typeface="Gill Sans MT" charset="0"/>
                <a:ea typeface="Gill Sans MT" charset="0"/>
                <a:cs typeface="Gill Sans MT" charset="0"/>
              </a:rPr>
              <a:t>Step 2: Calculate the total possible combinations</a:t>
            </a:r>
          </a:p>
          <a:p>
            <a:pPr marL="457200" lvl="1" indent="0">
              <a:spcBef>
                <a:spcPts val="0"/>
              </a:spcBef>
              <a:buNone/>
            </a:pPr>
            <a:r>
              <a:rPr lang="en-US" sz="2800" dirty="0">
                <a:latin typeface="Gill Sans MT" charset="0"/>
                <a:ea typeface="Gill Sans MT" charset="0"/>
                <a:cs typeface="Gill Sans MT" charset="0"/>
              </a:rPr>
              <a:t>Inputs: </a:t>
            </a:r>
          </a:p>
          <a:p>
            <a:pPr marL="914400" lvl="2" indent="0">
              <a:spcBef>
                <a:spcPts val="0"/>
              </a:spcBef>
              <a:buNone/>
            </a:pPr>
            <a:r>
              <a:rPr lang="en-US" sz="2400" dirty="0">
                <a:latin typeface="Gill Sans MT" charset="0"/>
                <a:ea typeface="Gill Sans MT" charset="0"/>
                <a:cs typeface="Gill Sans MT" charset="0"/>
              </a:rPr>
              <a:t>Customer type: {A, B, C}</a:t>
            </a:r>
          </a:p>
          <a:p>
            <a:pPr marL="914400" lvl="2" indent="0">
              <a:spcBef>
                <a:spcPts val="0"/>
              </a:spcBef>
              <a:buNone/>
            </a:pPr>
            <a:r>
              <a:rPr lang="en-US" sz="2400" dirty="0">
                <a:latin typeface="Gill Sans MT" charset="0"/>
                <a:ea typeface="Gill Sans MT" charset="0"/>
                <a:cs typeface="Gill Sans MT" charset="0"/>
              </a:rPr>
              <a:t>Credit rating 600+:  {Y, N}</a:t>
            </a:r>
          </a:p>
          <a:p>
            <a:pPr marL="914400" lvl="2" indent="0">
              <a:spcBef>
                <a:spcPts val="0"/>
              </a:spcBef>
              <a:spcAft>
                <a:spcPts val="1200"/>
              </a:spcAft>
              <a:buNone/>
            </a:pPr>
            <a:r>
              <a:rPr lang="en-US" sz="2400" dirty="0">
                <a:latin typeface="Gill Sans MT" charset="0"/>
                <a:ea typeface="Gill Sans MT" charset="0"/>
                <a:cs typeface="Gill Sans MT" charset="0"/>
              </a:rPr>
              <a:t>Current Lines of Credit 2+:  {Y,N}</a:t>
            </a:r>
            <a:endParaRPr lang="en-US" sz="2800" dirty="0">
              <a:latin typeface="Gill Sans MT" charset="0"/>
              <a:ea typeface="Gill Sans MT" charset="0"/>
              <a:cs typeface="Gill Sans MT" charset="0"/>
            </a:endParaRPr>
          </a:p>
          <a:p>
            <a:pPr marL="457200" lvl="1" indent="0">
              <a:spcBef>
                <a:spcPts val="0"/>
              </a:spcBef>
              <a:buNone/>
            </a:pPr>
            <a:r>
              <a:rPr lang="en-US" sz="2800" dirty="0">
                <a:latin typeface="Gill Sans MT" charset="0"/>
                <a:ea typeface="Gill Sans MT" charset="0"/>
                <a:cs typeface="Gill Sans MT" charset="0"/>
              </a:rPr>
              <a:t>3 customer types </a:t>
            </a:r>
          </a:p>
          <a:p>
            <a:pPr marL="457200" lvl="1" indent="0">
              <a:spcBef>
                <a:spcPts val="0"/>
              </a:spcBef>
              <a:buNone/>
            </a:pPr>
            <a:r>
              <a:rPr lang="en-US" sz="2800" dirty="0">
                <a:latin typeface="Gill Sans MT" charset="0"/>
                <a:ea typeface="Gill Sans MT" charset="0"/>
                <a:cs typeface="Gill Sans MT" charset="0"/>
              </a:rPr>
              <a:t>	* 2 credit ratings </a:t>
            </a:r>
          </a:p>
          <a:p>
            <a:pPr marL="457200" lvl="1" indent="0">
              <a:spcBef>
                <a:spcPts val="0"/>
              </a:spcBef>
              <a:buNone/>
            </a:pPr>
            <a:r>
              <a:rPr lang="en-US" sz="2800" dirty="0">
                <a:latin typeface="Gill Sans MT" charset="0"/>
                <a:ea typeface="Gill Sans MT" charset="0"/>
                <a:cs typeface="Gill Sans MT" charset="0"/>
              </a:rPr>
              <a:t>	* 2 line of credit values == 12 combinations</a:t>
            </a:r>
          </a:p>
        </p:txBody>
      </p:sp>
    </p:spTree>
    <p:extLst>
      <p:ext uri="{BB962C8B-B14F-4D97-AF65-F5344CB8AC3E}">
        <p14:creationId xmlns:p14="http://schemas.microsoft.com/office/powerpoint/2010/main" val="1389020506"/>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136003" y="228600"/>
            <a:ext cx="8550798" cy="914400"/>
          </a:xfrm>
        </p:spPr>
        <p:txBody>
          <a:bodyPr lIns="91440" tIns="45720" rIns="91440" bIns="45720" anchor="t">
            <a:noAutofit/>
          </a:bodyPr>
          <a:lstStyle/>
          <a:p>
            <a:r>
              <a:rPr lang="en-US" sz="3000" dirty="0">
                <a:latin typeface="Gill Sans MT" charset="0"/>
                <a:ea typeface="Gill Sans MT" charset="0"/>
                <a:cs typeface="Gill Sans MT" charset="0"/>
              </a:rPr>
              <a:t>Step 3: Fill in Results with All Combinations</a:t>
            </a:r>
          </a:p>
        </p:txBody>
      </p:sp>
      <p:sp>
        <p:nvSpPr>
          <p:cNvPr id="6" name="Slide Number Placeholder 5"/>
          <p:cNvSpPr>
            <a:spLocks noGrp="1"/>
          </p:cNvSpPr>
          <p:nvPr>
            <p:ph type="sldNum" sz="quarter" idx="12"/>
          </p:nvPr>
        </p:nvSpPr>
        <p:spPr/>
        <p:txBody>
          <a:bodyPr/>
          <a:lstStyle/>
          <a:p>
            <a:fld id="{F37AAC58-F4AF-4259-A743-B8A5D13D3586}" type="slidenum">
              <a:rPr lang="en-US" smtClean="0"/>
              <a:pPr/>
              <a:t>24</a:t>
            </a:fld>
            <a:endParaRPr lang="en-US" dirty="0"/>
          </a:p>
        </p:txBody>
      </p:sp>
      <p:sp>
        <p:nvSpPr>
          <p:cNvPr id="70843" name="TextBox 7"/>
          <p:cNvSpPr txBox="1">
            <a:spLocks noChangeArrowheads="1"/>
          </p:cNvSpPr>
          <p:nvPr/>
        </p:nvSpPr>
        <p:spPr bwMode="auto">
          <a:xfrm>
            <a:off x="678081" y="5015375"/>
            <a:ext cx="7780116" cy="1200329"/>
          </a:xfrm>
          <a:prstGeom prst="rect">
            <a:avLst/>
          </a:prstGeom>
          <a:noFill/>
          <a:ln w="9525">
            <a:noFill/>
            <a:miter lim="800000"/>
            <a:headEnd/>
            <a:tailEnd/>
          </a:ln>
        </p:spPr>
        <p:txBody>
          <a:bodyPr wrap="square">
            <a:spAutoFit/>
          </a:bodyPr>
          <a:lstStyle/>
          <a:p>
            <a:r>
              <a:rPr lang="en-US" sz="2400" dirty="0">
                <a:latin typeface="Gill Sans MT" charset="0"/>
                <a:ea typeface="Gill Sans MT" charset="0"/>
                <a:cs typeface="Gill Sans MT" charset="0"/>
              </a:rPr>
              <a:t>Now we have an unambiguous specification that can be reviewed with the stakeholder to ensure it is what was intended – and can be turned into test cases easily.</a:t>
            </a:r>
          </a:p>
        </p:txBody>
      </p:sp>
      <p:graphicFrame>
        <p:nvGraphicFramePr>
          <p:cNvPr id="9" name="Group 185"/>
          <p:cNvGraphicFramePr>
            <a:graphicFrameLocks noGrp="1"/>
          </p:cNvGraphicFramePr>
          <p:nvPr>
            <p:extLst>
              <p:ext uri="{D42A27DB-BD31-4B8C-83A1-F6EECF244321}">
                <p14:modId xmlns:p14="http://schemas.microsoft.com/office/powerpoint/2010/main" val="876974988"/>
              </p:ext>
            </p:extLst>
          </p:nvPr>
        </p:nvGraphicFramePr>
        <p:xfrm>
          <a:off x="568959" y="1143000"/>
          <a:ext cx="7889238" cy="3775238"/>
        </p:xfrm>
        <a:graphic>
          <a:graphicData uri="http://schemas.openxmlformats.org/drawingml/2006/table">
            <a:tbl>
              <a:tblPr/>
              <a:tblGrid>
                <a:gridCol w="40640">
                  <a:extLst>
                    <a:ext uri="{9D8B030D-6E8A-4147-A177-3AD203B41FA5}">
                      <a16:colId xmlns:a16="http://schemas.microsoft.com/office/drawing/2014/main" val="20000"/>
                    </a:ext>
                  </a:extLst>
                </a:gridCol>
                <a:gridCol w="2382983">
                  <a:extLst>
                    <a:ext uri="{9D8B030D-6E8A-4147-A177-3AD203B41FA5}">
                      <a16:colId xmlns:a16="http://schemas.microsoft.com/office/drawing/2014/main" val="20001"/>
                    </a:ext>
                  </a:extLst>
                </a:gridCol>
                <a:gridCol w="1071332">
                  <a:extLst>
                    <a:ext uri="{9D8B030D-6E8A-4147-A177-3AD203B41FA5}">
                      <a16:colId xmlns:a16="http://schemas.microsoft.com/office/drawing/2014/main" val="20002"/>
                    </a:ext>
                  </a:extLst>
                </a:gridCol>
                <a:gridCol w="340087">
                  <a:extLst>
                    <a:ext uri="{9D8B030D-6E8A-4147-A177-3AD203B41FA5}">
                      <a16:colId xmlns:a16="http://schemas.microsoft.com/office/drawing/2014/main" val="20003"/>
                    </a:ext>
                  </a:extLst>
                </a:gridCol>
                <a:gridCol w="404973">
                  <a:extLst>
                    <a:ext uri="{9D8B030D-6E8A-4147-A177-3AD203B41FA5}">
                      <a16:colId xmlns:a16="http://schemas.microsoft.com/office/drawing/2014/main" val="20004"/>
                    </a:ext>
                  </a:extLst>
                </a:gridCol>
                <a:gridCol w="469857">
                  <a:extLst>
                    <a:ext uri="{9D8B030D-6E8A-4147-A177-3AD203B41FA5}">
                      <a16:colId xmlns:a16="http://schemas.microsoft.com/office/drawing/2014/main" val="20005"/>
                    </a:ext>
                  </a:extLst>
                </a:gridCol>
                <a:gridCol w="353511">
                  <a:extLst>
                    <a:ext uri="{9D8B030D-6E8A-4147-A177-3AD203B41FA5}">
                      <a16:colId xmlns:a16="http://schemas.microsoft.com/office/drawing/2014/main" val="20006"/>
                    </a:ext>
                  </a:extLst>
                </a:gridCol>
                <a:gridCol w="315476">
                  <a:extLst>
                    <a:ext uri="{9D8B030D-6E8A-4147-A177-3AD203B41FA5}">
                      <a16:colId xmlns:a16="http://schemas.microsoft.com/office/drawing/2014/main" val="20007"/>
                    </a:ext>
                  </a:extLst>
                </a:gridCol>
                <a:gridCol w="337850">
                  <a:extLst>
                    <a:ext uri="{9D8B030D-6E8A-4147-A177-3AD203B41FA5}">
                      <a16:colId xmlns:a16="http://schemas.microsoft.com/office/drawing/2014/main" val="20008"/>
                    </a:ext>
                  </a:extLst>
                </a:gridCol>
                <a:gridCol w="380360">
                  <a:extLst>
                    <a:ext uri="{9D8B030D-6E8A-4147-A177-3AD203B41FA5}">
                      <a16:colId xmlns:a16="http://schemas.microsoft.com/office/drawing/2014/main" val="20009"/>
                    </a:ext>
                  </a:extLst>
                </a:gridCol>
                <a:gridCol w="357987">
                  <a:extLst>
                    <a:ext uri="{9D8B030D-6E8A-4147-A177-3AD203B41FA5}">
                      <a16:colId xmlns:a16="http://schemas.microsoft.com/office/drawing/2014/main" val="20010"/>
                    </a:ext>
                  </a:extLst>
                </a:gridCol>
                <a:gridCol w="337848">
                  <a:extLst>
                    <a:ext uri="{9D8B030D-6E8A-4147-A177-3AD203B41FA5}">
                      <a16:colId xmlns:a16="http://schemas.microsoft.com/office/drawing/2014/main" val="20011"/>
                    </a:ext>
                  </a:extLst>
                </a:gridCol>
                <a:gridCol w="357987">
                  <a:extLst>
                    <a:ext uri="{9D8B030D-6E8A-4147-A177-3AD203B41FA5}">
                      <a16:colId xmlns:a16="http://schemas.microsoft.com/office/drawing/2014/main" val="20012"/>
                    </a:ext>
                  </a:extLst>
                </a:gridCol>
                <a:gridCol w="337850">
                  <a:extLst>
                    <a:ext uri="{9D8B030D-6E8A-4147-A177-3AD203B41FA5}">
                      <a16:colId xmlns:a16="http://schemas.microsoft.com/office/drawing/2014/main" val="20013"/>
                    </a:ext>
                  </a:extLst>
                </a:gridCol>
                <a:gridCol w="400497">
                  <a:extLst>
                    <a:ext uri="{9D8B030D-6E8A-4147-A177-3AD203B41FA5}">
                      <a16:colId xmlns:a16="http://schemas.microsoft.com/office/drawing/2014/main" val="20014"/>
                    </a:ext>
                  </a:extLst>
                </a:gridCol>
              </a:tblGrid>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endParaRPr lang="en-US" dirty="0">
                        <a:noFill/>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Inputs </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Values</a:t>
                      </a:r>
                    </a:p>
                  </a:txBody>
                  <a:tcPr marL="7620" marR="7620" marT="762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Customer Type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A, B, 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rPr>
                        <a:t>2+</a:t>
                      </a:r>
                      <a:r>
                        <a:rPr kumimoji="0" lang="en-US" sz="2400" b="1" i="0" u="none" strike="noStrike" cap="none" normalizeH="0" baseline="0" dirty="0">
                          <a:ln>
                            <a:noFill/>
                          </a:ln>
                          <a:solidFill>
                            <a:schemeClr val="tx1"/>
                          </a:solidFill>
                          <a:effectLst/>
                          <a:latin typeface="Calibri" pitchFamily="34" charset="0"/>
                        </a:rPr>
                        <a:t> Lines of Credit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 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Credit Rating 600+</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 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Normal + Discount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Special + Discount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20401452"/>
      </p:ext>
    </p:extLst>
  </p:cSld>
  <p:clrMapOvr>
    <a:masterClrMapping/>
  </p:clrMapOvr>
  <p:transition spd="slow" advTm="4545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lIns="91440" tIns="45720" rIns="91440" bIns="45720" anchor="t"/>
          <a:lstStyle/>
          <a:p>
            <a:r>
              <a:rPr lang="en-US" dirty="0"/>
              <a:t>Step 4.1: Reduce from 12 to 8</a:t>
            </a:r>
          </a:p>
        </p:txBody>
      </p:sp>
      <p:sp>
        <p:nvSpPr>
          <p:cNvPr id="6" name="Slide Number Placeholder 5"/>
          <p:cNvSpPr>
            <a:spLocks noGrp="1"/>
          </p:cNvSpPr>
          <p:nvPr>
            <p:ph type="sldNum" sz="quarter" idx="12"/>
          </p:nvPr>
        </p:nvSpPr>
        <p:spPr/>
        <p:txBody>
          <a:bodyPr/>
          <a:lstStyle/>
          <a:p>
            <a:fld id="{F37AAC58-F4AF-4259-A743-B8A5D13D3586}" type="slidenum">
              <a:rPr lang="en-US" smtClean="0"/>
              <a:pPr/>
              <a:t>25</a:t>
            </a:fld>
            <a:endParaRPr lang="en-US" dirty="0"/>
          </a:p>
        </p:txBody>
      </p:sp>
      <p:graphicFrame>
        <p:nvGraphicFramePr>
          <p:cNvPr id="9" name="Group 185"/>
          <p:cNvGraphicFramePr>
            <a:graphicFrameLocks noGrp="1"/>
          </p:cNvGraphicFramePr>
          <p:nvPr>
            <p:extLst>
              <p:ext uri="{D42A27DB-BD31-4B8C-83A1-F6EECF244321}">
                <p14:modId xmlns:p14="http://schemas.microsoft.com/office/powerpoint/2010/main" val="2055980438"/>
              </p:ext>
            </p:extLst>
          </p:nvPr>
        </p:nvGraphicFramePr>
        <p:xfrm>
          <a:off x="457200" y="1143000"/>
          <a:ext cx="8000998" cy="3775238"/>
        </p:xfrm>
        <a:graphic>
          <a:graphicData uri="http://schemas.openxmlformats.org/drawingml/2006/table">
            <a:tbl>
              <a:tblPr/>
              <a:tblGrid>
                <a:gridCol w="152400">
                  <a:extLst>
                    <a:ext uri="{9D8B030D-6E8A-4147-A177-3AD203B41FA5}">
                      <a16:colId xmlns:a16="http://schemas.microsoft.com/office/drawing/2014/main" val="20000"/>
                    </a:ext>
                  </a:extLst>
                </a:gridCol>
                <a:gridCol w="2371106">
                  <a:extLst>
                    <a:ext uri="{9D8B030D-6E8A-4147-A177-3AD203B41FA5}">
                      <a16:colId xmlns:a16="http://schemas.microsoft.com/office/drawing/2014/main" val="20001"/>
                    </a:ext>
                  </a:extLst>
                </a:gridCol>
                <a:gridCol w="1083209">
                  <a:extLst>
                    <a:ext uri="{9D8B030D-6E8A-4147-A177-3AD203B41FA5}">
                      <a16:colId xmlns:a16="http://schemas.microsoft.com/office/drawing/2014/main" val="20002"/>
                    </a:ext>
                  </a:extLst>
                </a:gridCol>
                <a:gridCol w="340087">
                  <a:extLst>
                    <a:ext uri="{9D8B030D-6E8A-4147-A177-3AD203B41FA5}">
                      <a16:colId xmlns:a16="http://schemas.microsoft.com/office/drawing/2014/main" val="20003"/>
                    </a:ext>
                  </a:extLst>
                </a:gridCol>
                <a:gridCol w="404973">
                  <a:extLst>
                    <a:ext uri="{9D8B030D-6E8A-4147-A177-3AD203B41FA5}">
                      <a16:colId xmlns:a16="http://schemas.microsoft.com/office/drawing/2014/main" val="20004"/>
                    </a:ext>
                  </a:extLst>
                </a:gridCol>
                <a:gridCol w="469857">
                  <a:extLst>
                    <a:ext uri="{9D8B030D-6E8A-4147-A177-3AD203B41FA5}">
                      <a16:colId xmlns:a16="http://schemas.microsoft.com/office/drawing/2014/main" val="20005"/>
                    </a:ext>
                  </a:extLst>
                </a:gridCol>
                <a:gridCol w="353511">
                  <a:extLst>
                    <a:ext uri="{9D8B030D-6E8A-4147-A177-3AD203B41FA5}">
                      <a16:colId xmlns:a16="http://schemas.microsoft.com/office/drawing/2014/main" val="20006"/>
                    </a:ext>
                  </a:extLst>
                </a:gridCol>
                <a:gridCol w="315476">
                  <a:extLst>
                    <a:ext uri="{9D8B030D-6E8A-4147-A177-3AD203B41FA5}">
                      <a16:colId xmlns:a16="http://schemas.microsoft.com/office/drawing/2014/main" val="20007"/>
                    </a:ext>
                  </a:extLst>
                </a:gridCol>
                <a:gridCol w="337850">
                  <a:extLst>
                    <a:ext uri="{9D8B030D-6E8A-4147-A177-3AD203B41FA5}">
                      <a16:colId xmlns:a16="http://schemas.microsoft.com/office/drawing/2014/main" val="20008"/>
                    </a:ext>
                  </a:extLst>
                </a:gridCol>
                <a:gridCol w="380360">
                  <a:extLst>
                    <a:ext uri="{9D8B030D-6E8A-4147-A177-3AD203B41FA5}">
                      <a16:colId xmlns:a16="http://schemas.microsoft.com/office/drawing/2014/main" val="20009"/>
                    </a:ext>
                  </a:extLst>
                </a:gridCol>
                <a:gridCol w="357987">
                  <a:extLst>
                    <a:ext uri="{9D8B030D-6E8A-4147-A177-3AD203B41FA5}">
                      <a16:colId xmlns:a16="http://schemas.microsoft.com/office/drawing/2014/main" val="20010"/>
                    </a:ext>
                  </a:extLst>
                </a:gridCol>
                <a:gridCol w="337848">
                  <a:extLst>
                    <a:ext uri="{9D8B030D-6E8A-4147-A177-3AD203B41FA5}">
                      <a16:colId xmlns:a16="http://schemas.microsoft.com/office/drawing/2014/main" val="20011"/>
                    </a:ext>
                  </a:extLst>
                </a:gridCol>
                <a:gridCol w="357987">
                  <a:extLst>
                    <a:ext uri="{9D8B030D-6E8A-4147-A177-3AD203B41FA5}">
                      <a16:colId xmlns:a16="http://schemas.microsoft.com/office/drawing/2014/main" val="20012"/>
                    </a:ext>
                  </a:extLst>
                </a:gridCol>
                <a:gridCol w="337850">
                  <a:extLst>
                    <a:ext uri="{9D8B030D-6E8A-4147-A177-3AD203B41FA5}">
                      <a16:colId xmlns:a16="http://schemas.microsoft.com/office/drawing/2014/main" val="20013"/>
                    </a:ext>
                  </a:extLst>
                </a:gridCol>
                <a:gridCol w="400497">
                  <a:extLst>
                    <a:ext uri="{9D8B030D-6E8A-4147-A177-3AD203B41FA5}">
                      <a16:colId xmlns:a16="http://schemas.microsoft.com/office/drawing/2014/main" val="20014"/>
                    </a:ext>
                  </a:extLst>
                </a:gridCol>
              </a:tblGrid>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noFill/>
                  </a:tcPr>
                </a:tc>
                <a:tc>
                  <a:txBody>
                    <a:bodyPr/>
                    <a:lstStyle/>
                    <a:p>
                      <a:endParaRPr lang="en-US" dirty="0">
                        <a:solidFill>
                          <a:schemeClr val="bg1"/>
                        </a:solidFill>
                      </a:endParaRPr>
                    </a:p>
                  </a:txBody>
                  <a:tcPr marL="7620" marR="7620" marT="7620" marB="0" anchor="b" horzOverflow="overflow">
                    <a:lnL>
                      <a:noFill/>
                    </a:lnL>
                    <a:lnR>
                      <a:noFill/>
                    </a:lnR>
                    <a:lnT>
                      <a:noFill/>
                    </a:lnT>
                    <a:lnB>
                      <a:noFill/>
                    </a:lnB>
                    <a:lnTlToBr>
                      <a:noFill/>
                    </a:lnTlToBr>
                    <a:lnBlToTr>
                      <a:noFill/>
                    </a:lnBlToTr>
                    <a:noFill/>
                  </a:tcPr>
                </a:tc>
                <a:tc>
                  <a:txBody>
                    <a:bodyPr/>
                    <a:lstStyle/>
                    <a:p>
                      <a:endParaRPr lang="en-US" dirty="0">
                        <a:solidFill>
                          <a:schemeClr val="bg1"/>
                        </a:solidFill>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Inputs </a:t>
                      </a:r>
                    </a:p>
                  </a:txBody>
                  <a:tcPr marL="7620" marR="7620" marT="7620" marB="0" anchor="b" horzOverflow="overflow">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Values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endParaRPr lang="en-US" dirty="0">
                        <a:solidFill>
                          <a:schemeClr val="bg1"/>
                        </a:solidFill>
                      </a:endParaRPr>
                    </a:p>
                  </a:txBody>
                  <a:tcPr marL="7620" marR="7620" marT="7620" marB="0" anchor="b"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solidFill>
                          <a:effectLst/>
                          <a:latin typeface="Calibri" pitchFamily="34" charset="0"/>
                        </a:rPr>
                        <a:t>Customer Type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A,B,C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lang="en-US" sz="2400" dirty="0">
                          <a:solidFill>
                            <a:schemeClr val="tx1"/>
                          </a:solidFill>
                        </a:rPr>
                        <a:t>2+ </a:t>
                      </a:r>
                      <a:r>
                        <a:rPr kumimoji="0" lang="en-US" sz="2400" b="1" i="0" u="none" strike="noStrike" cap="none" normalizeH="0" baseline="0" dirty="0">
                          <a:ln>
                            <a:noFill/>
                          </a:ln>
                          <a:solidFill>
                            <a:schemeClr val="tx1"/>
                          </a:solidFill>
                          <a:effectLst/>
                          <a:latin typeface="Calibri" pitchFamily="34" charset="0"/>
                        </a:rPr>
                        <a:t>Lines of Credit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Credit Rating 600+</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Normal+Discount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Special+Discount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9"/>
                  </a:ext>
                </a:extLst>
              </a:tr>
            </a:tbl>
          </a:graphicData>
        </a:graphic>
      </p:graphicFrame>
      <p:sp>
        <p:nvSpPr>
          <p:cNvPr id="4" name="TextBox 3"/>
          <p:cNvSpPr txBox="1"/>
          <p:nvPr/>
        </p:nvSpPr>
        <p:spPr>
          <a:xfrm>
            <a:off x="457200" y="5083338"/>
            <a:ext cx="8000998" cy="1200329"/>
          </a:xfrm>
          <a:prstGeom prst="rect">
            <a:avLst/>
          </a:prstGeom>
          <a:noFill/>
        </p:spPr>
        <p:txBody>
          <a:bodyPr wrap="square" rtlCol="0">
            <a:spAutoFit/>
          </a:bodyPr>
          <a:lstStyle/>
          <a:p>
            <a:r>
              <a:rPr lang="en-US" sz="2400" dirty="0">
                <a:latin typeface="+mn-lt"/>
              </a:rPr>
              <a:t>The model shows that we have the same results for A and B, regardless of the values of the other inputs, so we can collapse the values for A and B and reduce the size of the matrix</a:t>
            </a:r>
          </a:p>
        </p:txBody>
      </p:sp>
      <p:sp>
        <p:nvSpPr>
          <p:cNvPr id="2" name="Oval 1"/>
          <p:cNvSpPr/>
          <p:nvPr/>
        </p:nvSpPr>
        <p:spPr>
          <a:xfrm>
            <a:off x="3886200" y="1689100"/>
            <a:ext cx="1828800" cy="1511300"/>
          </a:xfrm>
          <a:prstGeom prst="ellipse">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4038600" y="3352800"/>
            <a:ext cx="1752600" cy="1371600"/>
          </a:xfrm>
          <a:prstGeom prst="ellipse">
            <a:avLst/>
          </a:prstGeom>
          <a:noFill/>
          <a:ln w="285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5486400" y="3352800"/>
            <a:ext cx="1752600" cy="1371600"/>
          </a:xfrm>
          <a:prstGeom prst="ellipse">
            <a:avLst/>
          </a:prstGeom>
          <a:noFill/>
          <a:ln w="285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5486400" y="1689100"/>
            <a:ext cx="1676400" cy="1511300"/>
          </a:xfrm>
          <a:prstGeom prst="ellipse">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6576896"/>
      </p:ext>
    </p:extLst>
  </p:cSld>
  <p:clrMapOvr>
    <a:masterClrMapping/>
  </p:clrMapOvr>
  <p:transition spd="slow" advTm="4545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lIns="91440" tIns="45720" rIns="91440" bIns="45720" anchor="t"/>
          <a:lstStyle/>
          <a:p>
            <a:r>
              <a:rPr lang="en-US" dirty="0"/>
              <a:t>Step 4.2: Reduce from 12 to 8</a:t>
            </a:r>
          </a:p>
        </p:txBody>
      </p:sp>
      <p:sp>
        <p:nvSpPr>
          <p:cNvPr id="6" name="Slide Number Placeholder 5"/>
          <p:cNvSpPr>
            <a:spLocks noGrp="1"/>
          </p:cNvSpPr>
          <p:nvPr>
            <p:ph type="sldNum" sz="quarter" idx="12"/>
          </p:nvPr>
        </p:nvSpPr>
        <p:spPr/>
        <p:txBody>
          <a:bodyPr/>
          <a:lstStyle/>
          <a:p>
            <a:fld id="{F37AAC58-F4AF-4259-A743-B8A5D13D3586}" type="slidenum">
              <a:rPr lang="en-US" smtClean="0"/>
              <a:pPr/>
              <a:t>26</a:t>
            </a:fld>
            <a:endParaRPr lang="en-US" dirty="0"/>
          </a:p>
        </p:txBody>
      </p:sp>
      <p:graphicFrame>
        <p:nvGraphicFramePr>
          <p:cNvPr id="9" name="Group 185"/>
          <p:cNvGraphicFramePr>
            <a:graphicFrameLocks noGrp="1"/>
          </p:cNvGraphicFramePr>
          <p:nvPr>
            <p:extLst>
              <p:ext uri="{D42A27DB-BD31-4B8C-83A1-F6EECF244321}">
                <p14:modId xmlns:p14="http://schemas.microsoft.com/office/powerpoint/2010/main" val="1996456245"/>
              </p:ext>
            </p:extLst>
          </p:nvPr>
        </p:nvGraphicFramePr>
        <p:xfrm>
          <a:off x="795646" y="1071391"/>
          <a:ext cx="7572848" cy="3775238"/>
        </p:xfrm>
        <a:graphic>
          <a:graphicData uri="http://schemas.openxmlformats.org/drawingml/2006/table">
            <a:tbl>
              <a:tblPr/>
              <a:tblGrid>
                <a:gridCol w="164275">
                  <a:extLst>
                    <a:ext uri="{9D8B030D-6E8A-4147-A177-3AD203B41FA5}">
                      <a16:colId xmlns:a16="http://schemas.microsoft.com/office/drawing/2014/main" val="20000"/>
                    </a:ext>
                  </a:extLst>
                </a:gridCol>
                <a:gridCol w="2694255">
                  <a:extLst>
                    <a:ext uri="{9D8B030D-6E8A-4147-A177-3AD203B41FA5}">
                      <a16:colId xmlns:a16="http://schemas.microsoft.com/office/drawing/2014/main" val="20001"/>
                    </a:ext>
                  </a:extLst>
                </a:gridCol>
                <a:gridCol w="1200253">
                  <a:extLst>
                    <a:ext uri="{9D8B030D-6E8A-4147-A177-3AD203B41FA5}">
                      <a16:colId xmlns:a16="http://schemas.microsoft.com/office/drawing/2014/main" val="20002"/>
                    </a:ext>
                  </a:extLst>
                </a:gridCol>
                <a:gridCol w="375298">
                  <a:extLst>
                    <a:ext uri="{9D8B030D-6E8A-4147-A177-3AD203B41FA5}">
                      <a16:colId xmlns:a16="http://schemas.microsoft.com/office/drawing/2014/main" val="20003"/>
                    </a:ext>
                  </a:extLst>
                </a:gridCol>
                <a:gridCol w="504887">
                  <a:extLst>
                    <a:ext uri="{9D8B030D-6E8A-4147-A177-3AD203B41FA5}">
                      <a16:colId xmlns:a16="http://schemas.microsoft.com/office/drawing/2014/main" val="20004"/>
                    </a:ext>
                  </a:extLst>
                </a:gridCol>
                <a:gridCol w="471086">
                  <a:extLst>
                    <a:ext uri="{9D8B030D-6E8A-4147-A177-3AD203B41FA5}">
                      <a16:colId xmlns:a16="http://schemas.microsoft.com/office/drawing/2014/main" val="20005"/>
                    </a:ext>
                  </a:extLst>
                </a:gridCol>
                <a:gridCol w="505588">
                  <a:extLst>
                    <a:ext uri="{9D8B030D-6E8A-4147-A177-3AD203B41FA5}">
                      <a16:colId xmlns:a16="http://schemas.microsoft.com/office/drawing/2014/main" val="20006"/>
                    </a:ext>
                  </a:extLst>
                </a:gridCol>
                <a:gridCol w="400084">
                  <a:extLst>
                    <a:ext uri="{9D8B030D-6E8A-4147-A177-3AD203B41FA5}">
                      <a16:colId xmlns:a16="http://schemas.microsoft.com/office/drawing/2014/main" val="20007"/>
                    </a:ext>
                  </a:extLst>
                </a:gridCol>
                <a:gridCol w="400084">
                  <a:extLst>
                    <a:ext uri="{9D8B030D-6E8A-4147-A177-3AD203B41FA5}">
                      <a16:colId xmlns:a16="http://schemas.microsoft.com/office/drawing/2014/main" val="20008"/>
                    </a:ext>
                  </a:extLst>
                </a:gridCol>
                <a:gridCol w="390469">
                  <a:extLst>
                    <a:ext uri="{9D8B030D-6E8A-4147-A177-3AD203B41FA5}">
                      <a16:colId xmlns:a16="http://schemas.microsoft.com/office/drawing/2014/main" val="20009"/>
                    </a:ext>
                  </a:extLst>
                </a:gridCol>
                <a:gridCol w="466569">
                  <a:extLst>
                    <a:ext uri="{9D8B030D-6E8A-4147-A177-3AD203B41FA5}">
                      <a16:colId xmlns:a16="http://schemas.microsoft.com/office/drawing/2014/main" val="20010"/>
                    </a:ext>
                  </a:extLst>
                </a:gridCol>
              </a:tblGrid>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noFill/>
                  </a:tcPr>
                </a:tc>
                <a:tc>
                  <a:txBody>
                    <a:bodyPr/>
                    <a:lstStyle/>
                    <a:p>
                      <a:endParaRPr lang="en-US" dirty="0"/>
                    </a:p>
                  </a:txBody>
                  <a:tcPr marL="7620" marR="7620" marT="762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Inputs </a:t>
                      </a:r>
                    </a:p>
                  </a:txBody>
                  <a:tcPr marL="7620" marR="7620" marT="7620" marB="0" anchor="b" horzOverflow="overflow">
                    <a:lnL>
                      <a:noFill/>
                    </a:lnL>
                    <a:lnR w="12700" cap="flat" cmpd="sng" algn="ctr">
                      <a:no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Values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solidFill>
                          <a:effectLst/>
                          <a:latin typeface="Calibri" pitchFamily="34" charset="0"/>
                        </a:rPr>
                        <a:t>Customer Type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AB, 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5E9E9"/>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lang="en-US" sz="2400" dirty="0">
                          <a:solidFill>
                            <a:schemeClr val="tx1"/>
                          </a:solidFill>
                        </a:rPr>
                        <a:t>2+ </a:t>
                      </a:r>
                      <a:r>
                        <a:rPr kumimoji="0" lang="en-US" sz="2400" b="1" i="0" u="none" strike="noStrike" cap="none" normalizeH="0" baseline="0" dirty="0">
                          <a:ln>
                            <a:noFill/>
                          </a:ln>
                          <a:solidFill>
                            <a:schemeClr val="tx1"/>
                          </a:solidFill>
                          <a:effectLst/>
                          <a:latin typeface="Calibri" pitchFamily="34" charset="0"/>
                        </a:rPr>
                        <a:t>Lines of Credit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 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5E9E9"/>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Credit Rating 600+</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 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5E9E9"/>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5E9E9"/>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5E9E9"/>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Normal+Discount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5E9E9"/>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Special+Discount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9"/>
                  </a:ext>
                </a:extLst>
              </a:tr>
            </a:tbl>
          </a:graphicData>
        </a:graphic>
      </p:graphicFrame>
      <p:sp>
        <p:nvSpPr>
          <p:cNvPr id="4" name="TextBox 3"/>
          <p:cNvSpPr txBox="1"/>
          <p:nvPr/>
        </p:nvSpPr>
        <p:spPr>
          <a:xfrm>
            <a:off x="671812" y="4846629"/>
            <a:ext cx="7798443" cy="1200329"/>
          </a:xfrm>
          <a:prstGeom prst="rect">
            <a:avLst/>
          </a:prstGeom>
          <a:noFill/>
        </p:spPr>
        <p:txBody>
          <a:bodyPr wrap="square" rtlCol="0">
            <a:spAutoFit/>
          </a:bodyPr>
          <a:lstStyle/>
          <a:p>
            <a:r>
              <a:rPr lang="en-US" sz="2400" dirty="0">
                <a:latin typeface="Gill Sans MT" charset="0"/>
                <a:ea typeface="Gill Sans MT" charset="0"/>
                <a:cs typeface="Gill Sans MT" charset="0"/>
              </a:rPr>
              <a:t>The model shows that we have the same results for A and B so we collapse the A and B values and reduce the size of the matrix from 12 combinations to 8 combinations.</a:t>
            </a:r>
          </a:p>
        </p:txBody>
      </p:sp>
    </p:spTree>
    <p:extLst>
      <p:ext uri="{BB962C8B-B14F-4D97-AF65-F5344CB8AC3E}">
        <p14:creationId xmlns:p14="http://schemas.microsoft.com/office/powerpoint/2010/main" val="1482780381"/>
      </p:ext>
    </p:extLst>
  </p:cSld>
  <p:clrMapOvr>
    <a:masterClrMapping/>
  </p:clrMapOvr>
  <p:transition spd="slow" advTm="4545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lIns="91440" tIns="45720" rIns="91440" bIns="45720" anchor="t"/>
          <a:lstStyle/>
          <a:p>
            <a:r>
              <a:rPr lang="en-US" dirty="0"/>
              <a:t>Step 4.3: Reduce from 8 to 6</a:t>
            </a:r>
          </a:p>
        </p:txBody>
      </p:sp>
      <p:sp>
        <p:nvSpPr>
          <p:cNvPr id="6" name="Slide Number Placeholder 5"/>
          <p:cNvSpPr>
            <a:spLocks noGrp="1"/>
          </p:cNvSpPr>
          <p:nvPr>
            <p:ph type="sldNum" sz="quarter" idx="12"/>
          </p:nvPr>
        </p:nvSpPr>
        <p:spPr/>
        <p:txBody>
          <a:bodyPr/>
          <a:lstStyle/>
          <a:p>
            <a:fld id="{F37AAC58-F4AF-4259-A743-B8A5D13D3586}" type="slidenum">
              <a:rPr lang="en-US" smtClean="0"/>
              <a:pPr/>
              <a:t>27</a:t>
            </a:fld>
            <a:endParaRPr lang="en-US" dirty="0"/>
          </a:p>
        </p:txBody>
      </p:sp>
      <p:graphicFrame>
        <p:nvGraphicFramePr>
          <p:cNvPr id="9" name="Group 185"/>
          <p:cNvGraphicFramePr>
            <a:graphicFrameLocks noGrp="1"/>
          </p:cNvGraphicFramePr>
          <p:nvPr>
            <p:extLst>
              <p:ext uri="{D42A27DB-BD31-4B8C-83A1-F6EECF244321}">
                <p14:modId xmlns:p14="http://schemas.microsoft.com/office/powerpoint/2010/main" val="1077848269"/>
              </p:ext>
            </p:extLst>
          </p:nvPr>
        </p:nvGraphicFramePr>
        <p:xfrm>
          <a:off x="694482" y="911062"/>
          <a:ext cx="7604569" cy="3775238"/>
        </p:xfrm>
        <a:graphic>
          <a:graphicData uri="http://schemas.openxmlformats.org/drawingml/2006/table">
            <a:tbl>
              <a:tblPr/>
              <a:tblGrid>
                <a:gridCol w="251889">
                  <a:extLst>
                    <a:ext uri="{9D8B030D-6E8A-4147-A177-3AD203B41FA5}">
                      <a16:colId xmlns:a16="http://schemas.microsoft.com/office/drawing/2014/main" val="20000"/>
                    </a:ext>
                  </a:extLst>
                </a:gridCol>
                <a:gridCol w="2623379">
                  <a:extLst>
                    <a:ext uri="{9D8B030D-6E8A-4147-A177-3AD203B41FA5}">
                      <a16:colId xmlns:a16="http://schemas.microsoft.com/office/drawing/2014/main" val="20001"/>
                    </a:ext>
                  </a:extLst>
                </a:gridCol>
                <a:gridCol w="42222">
                  <a:extLst>
                    <a:ext uri="{9D8B030D-6E8A-4147-A177-3AD203B41FA5}">
                      <a16:colId xmlns:a16="http://schemas.microsoft.com/office/drawing/2014/main" val="20002"/>
                    </a:ext>
                  </a:extLst>
                </a:gridCol>
                <a:gridCol w="1187487">
                  <a:extLst>
                    <a:ext uri="{9D8B030D-6E8A-4147-A177-3AD203B41FA5}">
                      <a16:colId xmlns:a16="http://schemas.microsoft.com/office/drawing/2014/main" val="20003"/>
                    </a:ext>
                  </a:extLst>
                </a:gridCol>
                <a:gridCol w="371306">
                  <a:extLst>
                    <a:ext uri="{9D8B030D-6E8A-4147-A177-3AD203B41FA5}">
                      <a16:colId xmlns:a16="http://schemas.microsoft.com/office/drawing/2014/main" val="20004"/>
                    </a:ext>
                  </a:extLst>
                </a:gridCol>
                <a:gridCol w="499518">
                  <a:extLst>
                    <a:ext uri="{9D8B030D-6E8A-4147-A177-3AD203B41FA5}">
                      <a16:colId xmlns:a16="http://schemas.microsoft.com/office/drawing/2014/main" val="20005"/>
                    </a:ext>
                  </a:extLst>
                </a:gridCol>
                <a:gridCol w="466076">
                  <a:extLst>
                    <a:ext uri="{9D8B030D-6E8A-4147-A177-3AD203B41FA5}">
                      <a16:colId xmlns:a16="http://schemas.microsoft.com/office/drawing/2014/main" val="20006"/>
                    </a:ext>
                  </a:extLst>
                </a:gridCol>
                <a:gridCol w="500210">
                  <a:extLst>
                    <a:ext uri="{9D8B030D-6E8A-4147-A177-3AD203B41FA5}">
                      <a16:colId xmlns:a16="http://schemas.microsoft.com/office/drawing/2014/main" val="20007"/>
                    </a:ext>
                  </a:extLst>
                </a:gridCol>
                <a:gridCol w="395829">
                  <a:extLst>
                    <a:ext uri="{9D8B030D-6E8A-4147-A177-3AD203B41FA5}">
                      <a16:colId xmlns:a16="http://schemas.microsoft.com/office/drawing/2014/main" val="20008"/>
                    </a:ext>
                  </a:extLst>
                </a:gridCol>
                <a:gridCol w="395829">
                  <a:extLst>
                    <a:ext uri="{9D8B030D-6E8A-4147-A177-3AD203B41FA5}">
                      <a16:colId xmlns:a16="http://schemas.microsoft.com/office/drawing/2014/main" val="20009"/>
                    </a:ext>
                  </a:extLst>
                </a:gridCol>
                <a:gridCol w="386316">
                  <a:extLst>
                    <a:ext uri="{9D8B030D-6E8A-4147-A177-3AD203B41FA5}">
                      <a16:colId xmlns:a16="http://schemas.microsoft.com/office/drawing/2014/main" val="20010"/>
                    </a:ext>
                  </a:extLst>
                </a:gridCol>
                <a:gridCol w="484508">
                  <a:extLst>
                    <a:ext uri="{9D8B030D-6E8A-4147-A177-3AD203B41FA5}">
                      <a16:colId xmlns:a16="http://schemas.microsoft.com/office/drawing/2014/main" val="20011"/>
                    </a:ext>
                  </a:extLst>
                </a:gridCol>
              </a:tblGrid>
              <a:tr h="371582">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dirty="0"/>
                    </a:p>
                  </a:txBody>
                  <a:tcPr marL="7620" marR="7620" marT="7620" marB="0" anchor="b" horzOverflow="overflow">
                    <a:lnL>
                      <a:noFill/>
                    </a:lnL>
                    <a:lnR>
                      <a:noFill/>
                    </a:lnR>
                    <a:lnT>
                      <a:noFill/>
                    </a:lnT>
                    <a:lnB>
                      <a:noFill/>
                    </a:lnB>
                    <a:lnTlToBr>
                      <a:noFill/>
                    </a:lnTlToBr>
                    <a:lnBlToTr>
                      <a:noFill/>
                    </a:lnBlToTr>
                    <a:noFill/>
                  </a:tcPr>
                </a:tc>
                <a:tc>
                  <a:txBody>
                    <a:bodyPr/>
                    <a:lstStyle/>
                    <a:p>
                      <a:endParaRPr lang="en-US" dirty="0"/>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3">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Inputs </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Values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solidFill>
                          <a:effectLst/>
                          <a:latin typeface="Calibri" pitchFamily="34" charset="0"/>
                        </a:rPr>
                        <a:t>Customer Type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AB, 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lang="en-US" sz="2400" dirty="0">
                          <a:solidFill>
                            <a:schemeClr val="tx1"/>
                          </a:solidFill>
                        </a:rPr>
                        <a:t>2+ </a:t>
                      </a:r>
                      <a:r>
                        <a:rPr kumimoji="0" lang="en-US" sz="2400" b="1" i="0" u="none" strike="noStrike" cap="none" normalizeH="0" baseline="0" dirty="0">
                          <a:ln>
                            <a:noFill/>
                          </a:ln>
                          <a:solidFill>
                            <a:schemeClr val="tx1"/>
                          </a:solidFill>
                          <a:effectLst/>
                          <a:latin typeface="Calibri" pitchFamily="34" charset="0"/>
                        </a:rPr>
                        <a:t>Lines of Credit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 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Credit Rating 600+</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 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r h="371582">
                <a:tc gridSpan="3">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Normal + Discount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Special + Discount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9"/>
                  </a:ext>
                </a:extLst>
              </a:tr>
            </a:tbl>
          </a:graphicData>
        </a:graphic>
      </p:graphicFrame>
      <p:sp>
        <p:nvSpPr>
          <p:cNvPr id="2" name="Oval 1"/>
          <p:cNvSpPr/>
          <p:nvPr/>
        </p:nvSpPr>
        <p:spPr>
          <a:xfrm>
            <a:off x="4800600" y="2418144"/>
            <a:ext cx="914400" cy="457200"/>
          </a:xfrm>
          <a:prstGeom prst="ellipse">
            <a:avLst/>
          </a:prstGeom>
          <a:noFill/>
          <a:ln w="2222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742725" y="3886200"/>
            <a:ext cx="914400" cy="457200"/>
          </a:xfrm>
          <a:prstGeom prst="ellipse">
            <a:avLst/>
          </a:prstGeom>
          <a:noFill/>
          <a:ln w="2222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6549825" y="2418144"/>
            <a:ext cx="914400" cy="457200"/>
          </a:xfrm>
          <a:prstGeom prst="ellipse">
            <a:avLst/>
          </a:prstGeom>
          <a:noFill/>
          <a:ln w="2222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6549825" y="4271918"/>
            <a:ext cx="914400" cy="457200"/>
          </a:xfrm>
          <a:prstGeom prst="ellipse">
            <a:avLst/>
          </a:prstGeom>
          <a:noFill/>
          <a:ln w="2222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761999" y="4771935"/>
            <a:ext cx="7756967" cy="1523494"/>
          </a:xfrm>
          <a:prstGeom prst="rect">
            <a:avLst/>
          </a:prstGeom>
          <a:noFill/>
        </p:spPr>
        <p:txBody>
          <a:bodyPr wrap="square" rtlCol="0">
            <a:spAutoFit/>
          </a:bodyPr>
          <a:lstStyle/>
          <a:p>
            <a:pPr>
              <a:spcAft>
                <a:spcPts val="600"/>
              </a:spcAft>
            </a:pPr>
            <a:r>
              <a:rPr lang="en-US" sz="2200" dirty="0">
                <a:latin typeface="Gill Sans MT" charset="0"/>
                <a:ea typeface="Gill Sans MT" charset="0"/>
                <a:cs typeface="Gill Sans MT" charset="0"/>
              </a:rPr>
              <a:t>Customer Type == AB with 2+ Lines of credit == Y have the same result regardless of Credit Rating 600+ so reduce</a:t>
            </a:r>
          </a:p>
          <a:p>
            <a:pPr>
              <a:spcAft>
                <a:spcPts val="600"/>
              </a:spcAft>
            </a:pPr>
            <a:r>
              <a:rPr lang="en-US" sz="2200" dirty="0">
                <a:latin typeface="Gill Sans MT" charset="0"/>
                <a:ea typeface="Gill Sans MT" charset="0"/>
                <a:cs typeface="Gill Sans MT" charset="0"/>
              </a:rPr>
              <a:t>Customer Type == C with 2+ Lines of credit == Y have the same result regardless of Credit Rating 600+ so reduce</a:t>
            </a:r>
          </a:p>
        </p:txBody>
      </p:sp>
    </p:spTree>
    <p:extLst>
      <p:ext uri="{BB962C8B-B14F-4D97-AF65-F5344CB8AC3E}">
        <p14:creationId xmlns:p14="http://schemas.microsoft.com/office/powerpoint/2010/main" val="1328908672"/>
      </p:ext>
    </p:extLst>
  </p:cSld>
  <p:clrMapOvr>
    <a:masterClrMapping/>
  </p:clrMapOvr>
  <p:transition spd="slow" advTm="4545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457200" y="228600"/>
            <a:ext cx="8229600" cy="520700"/>
          </a:xfrm>
        </p:spPr>
        <p:txBody>
          <a:bodyPr lIns="91440" tIns="45720" rIns="91440" bIns="45720" anchor="t"/>
          <a:lstStyle/>
          <a:p>
            <a:r>
              <a:rPr lang="en-US" dirty="0"/>
              <a:t>Step 4.4: Reduce Farther</a:t>
            </a:r>
          </a:p>
        </p:txBody>
      </p:sp>
      <p:sp>
        <p:nvSpPr>
          <p:cNvPr id="6" name="Slide Number Placeholder 5"/>
          <p:cNvSpPr>
            <a:spLocks noGrp="1"/>
          </p:cNvSpPr>
          <p:nvPr>
            <p:ph type="sldNum" sz="quarter" idx="12"/>
          </p:nvPr>
        </p:nvSpPr>
        <p:spPr/>
        <p:txBody>
          <a:bodyPr/>
          <a:lstStyle/>
          <a:p>
            <a:fld id="{F37AAC58-F4AF-4259-A743-B8A5D13D3586}" type="slidenum">
              <a:rPr lang="en-US" smtClean="0"/>
              <a:pPr/>
              <a:t>28</a:t>
            </a:fld>
            <a:endParaRPr lang="en-US" dirty="0"/>
          </a:p>
        </p:txBody>
      </p:sp>
      <p:graphicFrame>
        <p:nvGraphicFramePr>
          <p:cNvPr id="9" name="Group 185"/>
          <p:cNvGraphicFramePr>
            <a:graphicFrameLocks noGrp="1"/>
          </p:cNvGraphicFramePr>
          <p:nvPr>
            <p:extLst>
              <p:ext uri="{D42A27DB-BD31-4B8C-83A1-F6EECF244321}">
                <p14:modId xmlns:p14="http://schemas.microsoft.com/office/powerpoint/2010/main" val="1976321556"/>
              </p:ext>
            </p:extLst>
          </p:nvPr>
        </p:nvGraphicFramePr>
        <p:xfrm>
          <a:off x="694482" y="911062"/>
          <a:ext cx="6709222" cy="3775238"/>
        </p:xfrm>
        <a:graphic>
          <a:graphicData uri="http://schemas.openxmlformats.org/drawingml/2006/table">
            <a:tbl>
              <a:tblPr/>
              <a:tblGrid>
                <a:gridCol w="251889">
                  <a:extLst>
                    <a:ext uri="{9D8B030D-6E8A-4147-A177-3AD203B41FA5}">
                      <a16:colId xmlns:a16="http://schemas.microsoft.com/office/drawing/2014/main" val="20000"/>
                    </a:ext>
                  </a:extLst>
                </a:gridCol>
                <a:gridCol w="2623379">
                  <a:extLst>
                    <a:ext uri="{9D8B030D-6E8A-4147-A177-3AD203B41FA5}">
                      <a16:colId xmlns:a16="http://schemas.microsoft.com/office/drawing/2014/main" val="20001"/>
                    </a:ext>
                  </a:extLst>
                </a:gridCol>
                <a:gridCol w="42222">
                  <a:extLst>
                    <a:ext uri="{9D8B030D-6E8A-4147-A177-3AD203B41FA5}">
                      <a16:colId xmlns:a16="http://schemas.microsoft.com/office/drawing/2014/main" val="20002"/>
                    </a:ext>
                  </a:extLst>
                </a:gridCol>
                <a:gridCol w="1187487">
                  <a:extLst>
                    <a:ext uri="{9D8B030D-6E8A-4147-A177-3AD203B41FA5}">
                      <a16:colId xmlns:a16="http://schemas.microsoft.com/office/drawing/2014/main" val="20003"/>
                    </a:ext>
                  </a:extLst>
                </a:gridCol>
                <a:gridCol w="371306">
                  <a:extLst>
                    <a:ext uri="{9D8B030D-6E8A-4147-A177-3AD203B41FA5}">
                      <a16:colId xmlns:a16="http://schemas.microsoft.com/office/drawing/2014/main" val="20004"/>
                    </a:ext>
                  </a:extLst>
                </a:gridCol>
                <a:gridCol w="466076">
                  <a:extLst>
                    <a:ext uri="{9D8B030D-6E8A-4147-A177-3AD203B41FA5}">
                      <a16:colId xmlns:a16="http://schemas.microsoft.com/office/drawing/2014/main" val="20005"/>
                    </a:ext>
                  </a:extLst>
                </a:gridCol>
                <a:gridCol w="500210">
                  <a:extLst>
                    <a:ext uri="{9D8B030D-6E8A-4147-A177-3AD203B41FA5}">
                      <a16:colId xmlns:a16="http://schemas.microsoft.com/office/drawing/2014/main" val="20006"/>
                    </a:ext>
                  </a:extLst>
                </a:gridCol>
                <a:gridCol w="395829">
                  <a:extLst>
                    <a:ext uri="{9D8B030D-6E8A-4147-A177-3AD203B41FA5}">
                      <a16:colId xmlns:a16="http://schemas.microsoft.com/office/drawing/2014/main" val="20007"/>
                    </a:ext>
                  </a:extLst>
                </a:gridCol>
                <a:gridCol w="386316">
                  <a:extLst>
                    <a:ext uri="{9D8B030D-6E8A-4147-A177-3AD203B41FA5}">
                      <a16:colId xmlns:a16="http://schemas.microsoft.com/office/drawing/2014/main" val="20008"/>
                    </a:ext>
                  </a:extLst>
                </a:gridCol>
                <a:gridCol w="484508">
                  <a:extLst>
                    <a:ext uri="{9D8B030D-6E8A-4147-A177-3AD203B41FA5}">
                      <a16:colId xmlns:a16="http://schemas.microsoft.com/office/drawing/2014/main" val="20009"/>
                    </a:ext>
                  </a:extLst>
                </a:gridCol>
              </a:tblGrid>
              <a:tr h="371582">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dirty="0"/>
                    </a:p>
                  </a:txBody>
                  <a:tcPr marL="7620" marR="7620" marT="7620" marB="0" anchor="b" horzOverflow="overflow">
                    <a:lnL>
                      <a:noFill/>
                    </a:lnL>
                    <a:lnR>
                      <a:noFill/>
                    </a:lnR>
                    <a:lnT>
                      <a:noFill/>
                    </a:lnT>
                    <a:lnB>
                      <a:noFill/>
                    </a:lnB>
                    <a:lnTlToBr>
                      <a:noFill/>
                    </a:lnTlToBr>
                    <a:lnBlToTr>
                      <a:noFill/>
                    </a:lnBlToTr>
                    <a:noFill/>
                  </a:tcPr>
                </a:tc>
                <a:tc>
                  <a:txBody>
                    <a:bodyPr/>
                    <a:lstStyle/>
                    <a:p>
                      <a:endParaRPr lang="en-US" dirty="0"/>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6">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Combinati</a:t>
                      </a:r>
                      <a:r>
                        <a:rPr kumimoji="0" lang="en-US" sz="2400" b="0" i="0" u="none" strike="noStrike" cap="none" normalizeH="0" baseline="0" dirty="0">
                          <a:ln>
                            <a:noFill/>
                          </a:ln>
                          <a:solidFill>
                            <a:schemeClr val="bg1"/>
                          </a:solidFill>
                          <a:effectLst/>
                          <a:latin typeface="Calibri" pitchFamily="34" charset="0"/>
                        </a:rPr>
                        <a:t>ons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3">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Inputs</a:t>
                      </a:r>
                      <a:r>
                        <a:rPr kumimoji="0" lang="en-US" sz="2400" b="1" i="0" u="none" strike="noStrike" cap="none" normalizeH="0" baseline="0" dirty="0">
                          <a:ln>
                            <a:noFill/>
                          </a:ln>
                          <a:solidFill>
                            <a:schemeClr val="accent2"/>
                          </a:solidFill>
                          <a:effectLst/>
                          <a:latin typeface="Calibri" pitchFamily="34" charset="0"/>
                        </a:rPr>
                        <a:t> </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Values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solidFill>
                          <a:effectLst/>
                          <a:latin typeface="Calibri" pitchFamily="34" charset="0"/>
                        </a:rPr>
                        <a:t>Customer Type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AB, 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2+ Lines of Credit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 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Credit Rating 600+</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 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r h="371582">
                <a:tc gridSpan="3">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Normal+Discount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Special+Discount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9"/>
                  </a:ext>
                </a:extLst>
              </a:tr>
            </a:tbl>
          </a:graphicData>
        </a:graphic>
      </p:graphicFrame>
      <p:sp>
        <p:nvSpPr>
          <p:cNvPr id="3" name="TextBox 2"/>
          <p:cNvSpPr txBox="1"/>
          <p:nvPr/>
        </p:nvSpPr>
        <p:spPr>
          <a:xfrm>
            <a:off x="694482" y="5190946"/>
            <a:ext cx="7756967" cy="430887"/>
          </a:xfrm>
          <a:prstGeom prst="rect">
            <a:avLst/>
          </a:prstGeom>
          <a:noFill/>
        </p:spPr>
        <p:txBody>
          <a:bodyPr wrap="square" rtlCol="0">
            <a:spAutoFit/>
          </a:bodyPr>
          <a:lstStyle/>
          <a:p>
            <a:pPr>
              <a:spcAft>
                <a:spcPts val="600"/>
              </a:spcAft>
            </a:pPr>
            <a:r>
              <a:rPr lang="en-US" sz="2200" dirty="0">
                <a:latin typeface="Gill Sans MT" charset="0"/>
                <a:ea typeface="Gill Sans MT" charset="0"/>
                <a:cs typeface="Gill Sans MT" charset="0"/>
              </a:rPr>
              <a:t>We’ve reduced from 12 to 6.  Can we reduce further? </a:t>
            </a:r>
          </a:p>
        </p:txBody>
      </p:sp>
    </p:spTree>
    <p:extLst>
      <p:ext uri="{BB962C8B-B14F-4D97-AF65-F5344CB8AC3E}">
        <p14:creationId xmlns:p14="http://schemas.microsoft.com/office/powerpoint/2010/main" val="641461073"/>
      </p:ext>
    </p:extLst>
  </p:cSld>
  <p:clrMapOvr>
    <a:masterClrMapping/>
  </p:clrMapOvr>
  <p:transition spd="slow" advTm="4545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lIns="91440" tIns="45720" rIns="91440" bIns="45720" anchor="t"/>
          <a:lstStyle/>
          <a:p>
            <a:r>
              <a:rPr lang="en-US" dirty="0"/>
              <a:t>Step 4.4: Reduce Farther</a:t>
            </a:r>
          </a:p>
        </p:txBody>
      </p:sp>
      <p:sp>
        <p:nvSpPr>
          <p:cNvPr id="6" name="Slide Number Placeholder 5"/>
          <p:cNvSpPr>
            <a:spLocks noGrp="1"/>
          </p:cNvSpPr>
          <p:nvPr>
            <p:ph type="sldNum" sz="quarter" idx="12"/>
          </p:nvPr>
        </p:nvSpPr>
        <p:spPr/>
        <p:txBody>
          <a:bodyPr/>
          <a:lstStyle/>
          <a:p>
            <a:fld id="{F37AAC58-F4AF-4259-A743-B8A5D13D3586}" type="slidenum">
              <a:rPr lang="en-US" smtClean="0"/>
              <a:pPr/>
              <a:t>29</a:t>
            </a:fld>
            <a:endParaRPr lang="en-US" dirty="0"/>
          </a:p>
        </p:txBody>
      </p:sp>
      <p:graphicFrame>
        <p:nvGraphicFramePr>
          <p:cNvPr id="9" name="Group 185"/>
          <p:cNvGraphicFramePr>
            <a:graphicFrameLocks noGrp="1"/>
          </p:cNvGraphicFramePr>
          <p:nvPr>
            <p:extLst>
              <p:ext uri="{D42A27DB-BD31-4B8C-83A1-F6EECF244321}">
                <p14:modId xmlns:p14="http://schemas.microsoft.com/office/powerpoint/2010/main" val="176886946"/>
              </p:ext>
            </p:extLst>
          </p:nvPr>
        </p:nvGraphicFramePr>
        <p:xfrm>
          <a:off x="1031749" y="1025362"/>
          <a:ext cx="7238998" cy="3775238"/>
        </p:xfrm>
        <a:graphic>
          <a:graphicData uri="http://schemas.openxmlformats.org/drawingml/2006/table">
            <a:tbl>
              <a:tblPr/>
              <a:tblGrid>
                <a:gridCol w="200662">
                  <a:extLst>
                    <a:ext uri="{9D8B030D-6E8A-4147-A177-3AD203B41FA5}">
                      <a16:colId xmlns:a16="http://schemas.microsoft.com/office/drawing/2014/main" val="20000"/>
                    </a:ext>
                  </a:extLst>
                </a:gridCol>
                <a:gridCol w="2618738">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57440">
                  <a:extLst>
                    <a:ext uri="{9D8B030D-6E8A-4147-A177-3AD203B41FA5}">
                      <a16:colId xmlns:a16="http://schemas.microsoft.com/office/drawing/2014/main" val="20004"/>
                    </a:ext>
                  </a:extLst>
                </a:gridCol>
                <a:gridCol w="56176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387073">
                  <a:extLst>
                    <a:ext uri="{9D8B030D-6E8A-4147-A177-3AD203B41FA5}">
                      <a16:colId xmlns:a16="http://schemas.microsoft.com/office/drawing/2014/main" val="20007"/>
                    </a:ext>
                  </a:extLst>
                </a:gridCol>
                <a:gridCol w="527325">
                  <a:extLst>
                    <a:ext uri="{9D8B030D-6E8A-4147-A177-3AD203B41FA5}">
                      <a16:colId xmlns:a16="http://schemas.microsoft.com/office/drawing/2014/main" val="20008"/>
                    </a:ext>
                  </a:extLst>
                </a:gridCol>
              </a:tblGrid>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endParaRPr lang="en-US" dirty="0">
                        <a:solidFill>
                          <a:schemeClr val="bg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Inputs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Values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solidFill>
                          <a:effectLst/>
                          <a:latin typeface="Calibri" pitchFamily="34" charset="0"/>
                        </a:rPr>
                        <a:t>Customer Type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AB,C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rPr>
                        <a:t>2+</a:t>
                      </a:r>
                      <a:r>
                        <a:rPr kumimoji="0" lang="en-US" sz="2400" b="1" i="0" u="none" strike="noStrike" cap="none" normalizeH="0" baseline="0" dirty="0">
                          <a:ln>
                            <a:noFill/>
                          </a:ln>
                          <a:solidFill>
                            <a:schemeClr val="tx1"/>
                          </a:solidFill>
                          <a:effectLst/>
                          <a:latin typeface="Calibri" pitchFamily="34" charset="0"/>
                        </a:rPr>
                        <a:t> Lines of Credit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Credit Rating 600+</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25574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Normal+Discount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Special+Discount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9"/>
                  </a:ext>
                </a:extLst>
              </a:tr>
            </a:tbl>
          </a:graphicData>
        </a:graphic>
      </p:graphicFrame>
      <p:sp>
        <p:nvSpPr>
          <p:cNvPr id="16" name="Oval 15"/>
          <p:cNvSpPr/>
          <p:nvPr/>
        </p:nvSpPr>
        <p:spPr>
          <a:xfrm rot="1932325">
            <a:off x="5115659" y="1974209"/>
            <a:ext cx="1143000" cy="1146401"/>
          </a:xfrm>
          <a:prstGeom prst="ellipse">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5053324" y="3965565"/>
            <a:ext cx="1219200" cy="533400"/>
          </a:xfrm>
          <a:prstGeom prst="ellipse">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6847073" y="4395487"/>
            <a:ext cx="914400" cy="457200"/>
          </a:xfrm>
          <a:prstGeom prst="ellipse">
            <a:avLst/>
          </a:prstGeom>
          <a:noFill/>
          <a:ln w="2222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567159" y="4852687"/>
            <a:ext cx="8527315" cy="1323439"/>
          </a:xfrm>
          <a:prstGeom prst="rect">
            <a:avLst/>
          </a:prstGeom>
          <a:noFill/>
        </p:spPr>
        <p:txBody>
          <a:bodyPr wrap="square" rtlCol="0">
            <a:spAutoFit/>
          </a:bodyPr>
          <a:lstStyle/>
          <a:p>
            <a:r>
              <a:rPr lang="en-US" sz="2000" dirty="0">
                <a:latin typeface="Gill Sans MT" charset="0"/>
                <a:ea typeface="Gill Sans MT" charset="0"/>
                <a:cs typeface="Gill Sans MT" charset="0"/>
              </a:rPr>
              <a:t>Customer Type == AB and (2+ Lines of Credit == Y or Credit Rating 600+ == Y) have same result so reduce</a:t>
            </a:r>
          </a:p>
          <a:p>
            <a:r>
              <a:rPr lang="en-US" sz="2000" dirty="0">
                <a:latin typeface="Gill Sans MT" charset="0"/>
                <a:ea typeface="Gill Sans MT" charset="0"/>
                <a:cs typeface="Gill Sans MT" charset="0"/>
              </a:rPr>
              <a:t>Customer Type == C and (2+ Lines of Credit == Y or Credit Rating 600+ ==Y)  have same result so reduce</a:t>
            </a:r>
          </a:p>
        </p:txBody>
      </p:sp>
      <p:sp>
        <p:nvSpPr>
          <p:cNvPr id="13" name="Oval 12"/>
          <p:cNvSpPr/>
          <p:nvPr/>
        </p:nvSpPr>
        <p:spPr>
          <a:xfrm rot="1932325">
            <a:off x="6750406" y="1974210"/>
            <a:ext cx="1143000" cy="1146401"/>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1254537"/>
      </p:ext>
    </p:extLst>
  </p:cSld>
  <p:clrMapOvr>
    <a:masterClrMapping/>
  </p:clrMapOvr>
  <p:transition spd="slow" advTm="4545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3" y="1323005"/>
            <a:ext cx="8229153" cy="4511810"/>
          </a:xfrm>
        </p:spPr>
        <p:txBody>
          <a:bodyPr/>
          <a:lstStyle/>
          <a:p>
            <a:r>
              <a:rPr lang="en-US" dirty="0"/>
              <a:t> </a:t>
            </a:r>
            <a:r>
              <a:rPr lang="en-US" sz="2800" dirty="0">
                <a:latin typeface="Gill Sans MT" charset="0"/>
                <a:ea typeface="Gill Sans MT" charset="0"/>
                <a:cs typeface="Gill Sans MT" charset="0"/>
              </a:rPr>
              <a:t>What is a </a:t>
            </a:r>
            <a:r>
              <a:rPr lang="en-US" sz="2800" b="1" i="1" dirty="0">
                <a:latin typeface="Gill Sans MT" charset="0"/>
                <a:ea typeface="Gill Sans MT" charset="0"/>
                <a:cs typeface="Gill Sans MT" charset="0"/>
              </a:rPr>
              <a:t>model</a:t>
            </a:r>
            <a:r>
              <a:rPr lang="en-US" sz="2800" dirty="0">
                <a:latin typeface="Gill Sans MT" charset="0"/>
                <a:ea typeface="Gill Sans MT" charset="0"/>
                <a:cs typeface="Gill Sans MT" charset="0"/>
              </a:rPr>
              <a:t>?</a:t>
            </a:r>
          </a:p>
          <a:p>
            <a:pPr lvl="1"/>
            <a:r>
              <a:rPr lang="en-US" sz="2400" dirty="0">
                <a:latin typeface="Gill Sans MT" charset="0"/>
                <a:ea typeface="Gill Sans MT" charset="0"/>
                <a:cs typeface="Gill Sans MT" charset="0"/>
              </a:rPr>
              <a:t>“A </a:t>
            </a:r>
            <a:r>
              <a:rPr lang="en-US" sz="2400" b="1" i="1" dirty="0">
                <a:latin typeface="Gill Sans MT" charset="0"/>
                <a:ea typeface="Gill Sans MT" charset="0"/>
                <a:cs typeface="Gill Sans MT" charset="0"/>
              </a:rPr>
              <a:t>model</a:t>
            </a:r>
            <a:r>
              <a:rPr lang="en-US" sz="2400" dirty="0">
                <a:latin typeface="Gill Sans MT" charset="0"/>
                <a:ea typeface="Gill Sans MT" charset="0"/>
                <a:cs typeface="Gill Sans MT" charset="0"/>
              </a:rPr>
              <a:t> is a representation that is simpler than the artifact it represents but preserves (or at least approximates) some important attributes of the actual artifact.”</a:t>
            </a:r>
          </a:p>
          <a:p>
            <a:endParaRPr lang="en-US" sz="2800" dirty="0">
              <a:latin typeface="Gill Sans MT" charset="0"/>
              <a:ea typeface="Gill Sans MT" charset="0"/>
              <a:cs typeface="Gill Sans MT" charset="0"/>
            </a:endParaRPr>
          </a:p>
          <a:p>
            <a:r>
              <a:rPr lang="en-US" sz="2800" dirty="0">
                <a:latin typeface="Gill Sans MT" charset="0"/>
                <a:ea typeface="Gill Sans MT" charset="0"/>
                <a:cs typeface="Gill Sans MT" charset="0"/>
              </a:rPr>
              <a:t>How does it help testing?</a:t>
            </a:r>
          </a:p>
          <a:p>
            <a:pPr lvl="1"/>
            <a:r>
              <a:rPr lang="en-US" sz="2400" dirty="0">
                <a:latin typeface="Gill Sans MT" charset="0"/>
                <a:ea typeface="Gill Sans MT" charset="0"/>
                <a:cs typeface="Gill Sans MT" charset="0"/>
              </a:rPr>
              <a:t>The model of the SUT (System Under Test) can be used as the testing oracle, which may be complete or incomplete</a:t>
            </a:r>
            <a:endParaRPr lang="en-US" sz="3200" dirty="0">
              <a:latin typeface="Gill Sans MT" charset="0"/>
              <a:ea typeface="Gill Sans MT" charset="0"/>
              <a:cs typeface="Gill Sans MT" charset="0"/>
            </a:endParaRPr>
          </a:p>
          <a:p>
            <a:endParaRPr lang="en-US" sz="1400" b="1" dirty="0"/>
          </a:p>
          <a:p>
            <a:r>
              <a:rPr lang="en-US" sz="1400" b="1" dirty="0"/>
              <a:t>Source: </a:t>
            </a:r>
            <a:r>
              <a:rPr lang="en-US" sz="1400" dirty="0"/>
              <a:t>Pezza and Young, </a:t>
            </a:r>
            <a:r>
              <a:rPr lang="en-US" sz="1400" u="sng" dirty="0"/>
              <a:t>Software Testing and Analysis: Process, Principles and Techniques</a:t>
            </a:r>
            <a:endParaRPr lang="cs-CZ" sz="2800" u="sng"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305291"/>
            <a:ext cx="7923694" cy="636774"/>
          </a:xfrm>
        </p:spPr>
        <p:txBody>
          <a:bodyPr/>
          <a:lstStyle/>
          <a:p>
            <a:r>
              <a:rPr lang="en-US" dirty="0">
                <a:latin typeface="Gill Sans MT"/>
                <a:cs typeface="Gill Sans MT"/>
              </a:rPr>
              <a:t>What is a model?</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a:t>
            </a:fld>
            <a:endParaRPr lang="en-US" dirty="0"/>
          </a:p>
        </p:txBody>
      </p:sp>
    </p:spTree>
    <p:extLst>
      <p:ext uri="{BB962C8B-B14F-4D97-AF65-F5344CB8AC3E}">
        <p14:creationId xmlns:p14="http://schemas.microsoft.com/office/powerpoint/2010/main" val="2049450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lIns="91440" tIns="45720" rIns="91440" bIns="45720" anchor="t"/>
          <a:lstStyle/>
          <a:p>
            <a:r>
              <a:rPr lang="en-US" dirty="0"/>
              <a:t>Step 4.5: Reduce Farther</a:t>
            </a:r>
          </a:p>
        </p:txBody>
      </p:sp>
      <p:sp>
        <p:nvSpPr>
          <p:cNvPr id="6" name="Slide Number Placeholder 5"/>
          <p:cNvSpPr>
            <a:spLocks noGrp="1"/>
          </p:cNvSpPr>
          <p:nvPr>
            <p:ph type="sldNum" sz="quarter" idx="12"/>
          </p:nvPr>
        </p:nvSpPr>
        <p:spPr/>
        <p:txBody>
          <a:bodyPr/>
          <a:lstStyle/>
          <a:p>
            <a:fld id="{F37AAC58-F4AF-4259-A743-B8A5D13D3586}" type="slidenum">
              <a:rPr lang="en-US" smtClean="0"/>
              <a:pPr/>
              <a:t>30</a:t>
            </a:fld>
            <a:endParaRPr lang="en-US" dirty="0"/>
          </a:p>
        </p:txBody>
      </p:sp>
      <p:graphicFrame>
        <p:nvGraphicFramePr>
          <p:cNvPr id="9" name="Group 185"/>
          <p:cNvGraphicFramePr>
            <a:graphicFrameLocks noGrp="1"/>
          </p:cNvGraphicFramePr>
          <p:nvPr>
            <p:extLst>
              <p:ext uri="{D42A27DB-BD31-4B8C-83A1-F6EECF244321}">
                <p14:modId xmlns:p14="http://schemas.microsoft.com/office/powerpoint/2010/main" val="1600280162"/>
              </p:ext>
            </p:extLst>
          </p:nvPr>
        </p:nvGraphicFramePr>
        <p:xfrm>
          <a:off x="457199" y="1301101"/>
          <a:ext cx="8305802" cy="3400060"/>
        </p:xfrm>
        <a:graphic>
          <a:graphicData uri="http://schemas.openxmlformats.org/drawingml/2006/table">
            <a:tbl>
              <a:tblPr/>
              <a:tblGrid>
                <a:gridCol w="257071">
                  <a:extLst>
                    <a:ext uri="{9D8B030D-6E8A-4147-A177-3AD203B41FA5}">
                      <a16:colId xmlns:a16="http://schemas.microsoft.com/office/drawing/2014/main" val="20000"/>
                    </a:ext>
                  </a:extLst>
                </a:gridCol>
                <a:gridCol w="4238729">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838201">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467439">
                  <a:extLst>
                    <a:ext uri="{9D8B030D-6E8A-4147-A177-3AD203B41FA5}">
                      <a16:colId xmlns:a16="http://schemas.microsoft.com/office/drawing/2014/main" val="20005"/>
                    </a:ext>
                  </a:extLst>
                </a:gridCol>
                <a:gridCol w="675562">
                  <a:extLst>
                    <a:ext uri="{9D8B030D-6E8A-4147-A177-3AD203B41FA5}">
                      <a16:colId xmlns:a16="http://schemas.microsoft.com/office/drawing/2014/main" val="20006"/>
                    </a:ext>
                  </a:extLst>
                </a:gridCol>
              </a:tblGrid>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noFill/>
                  </a:tcPr>
                </a:tc>
                <a:tc>
                  <a:txBody>
                    <a:bodyPr/>
                    <a:lstStyle/>
                    <a:p>
                      <a:endParaRPr lang="en-US" dirty="0"/>
                    </a:p>
                  </a:txBody>
                  <a:tcPr marL="7620" marR="7620" marT="762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kumimoji="0" lang="en-US" sz="20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Inputs</a:t>
                      </a: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Values</a:t>
                      </a: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000" b="1" i="0" u="none" strike="noStrike" cap="none" normalizeH="0" baseline="0" dirty="0">
                          <a:ln>
                            <a:noFill/>
                          </a:ln>
                          <a:solidFill>
                            <a:schemeClr val="tx1"/>
                          </a:solidFill>
                          <a:effectLst/>
                          <a:latin typeface="Calibri" pitchFamily="34" charset="0"/>
                        </a:rPr>
                        <a:t>Customer Type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AB,C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lang="en-US" sz="2000" dirty="0">
                          <a:solidFill>
                            <a:schemeClr val="tx1"/>
                          </a:solidFill>
                        </a:rPr>
                        <a:t>2+</a:t>
                      </a:r>
                      <a:r>
                        <a:rPr kumimoji="0" lang="en-US" sz="2000" b="1" i="0" u="none" strike="noStrike" cap="none" normalizeH="0" baseline="0" dirty="0">
                          <a:ln>
                            <a:noFill/>
                          </a:ln>
                          <a:solidFill>
                            <a:schemeClr val="tx1"/>
                          </a:solidFill>
                          <a:effectLst/>
                          <a:latin typeface="Calibri" pitchFamily="34" charset="0"/>
                        </a:rPr>
                        <a:t>Lines of Credit or Credit Rating 600+</a:t>
                      </a: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Results</a:t>
                      </a: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endParaRPr lang="en-US" sz="2000"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25574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Normal + Discount</a:t>
                      </a: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Special + Discount</a:t>
                      </a:r>
                    </a:p>
                  </a:txBody>
                  <a:tcPr marL="7620" marR="7620" marT="7620" marB="0" anchor="b"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bl>
          </a:graphicData>
        </a:graphic>
      </p:graphicFrame>
      <p:sp>
        <p:nvSpPr>
          <p:cNvPr id="3" name="TextBox 2"/>
          <p:cNvSpPr txBox="1"/>
          <p:nvPr/>
        </p:nvSpPr>
        <p:spPr>
          <a:xfrm>
            <a:off x="457199" y="4800600"/>
            <a:ext cx="8305801" cy="1477328"/>
          </a:xfrm>
          <a:prstGeom prst="rect">
            <a:avLst/>
          </a:prstGeom>
          <a:noFill/>
        </p:spPr>
        <p:txBody>
          <a:bodyPr wrap="square" rtlCol="0">
            <a:spAutoFit/>
          </a:bodyPr>
          <a:lstStyle/>
          <a:p>
            <a:r>
              <a:rPr lang="en-US" sz="2400" dirty="0">
                <a:latin typeface="+mn-lt"/>
              </a:rPr>
              <a:t>We’ve reduced the model from 12 combinations to 4 and fully specified the model without ambiguity!   The model is now smaller and easier to understand.</a:t>
            </a:r>
          </a:p>
          <a:p>
            <a:endParaRPr lang="en-US" dirty="0"/>
          </a:p>
        </p:txBody>
      </p:sp>
    </p:spTree>
    <p:extLst>
      <p:ext uri="{BB962C8B-B14F-4D97-AF65-F5344CB8AC3E}">
        <p14:creationId xmlns:p14="http://schemas.microsoft.com/office/powerpoint/2010/main" val="1128423417"/>
      </p:ext>
    </p:extLst>
  </p:cSld>
  <p:clrMapOvr>
    <a:masterClrMapping/>
  </p:clrMapOvr>
  <p:transition spd="slow" advTm="4545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Checksums (Before)</a:t>
            </a:r>
          </a:p>
        </p:txBody>
      </p:sp>
      <p:sp>
        <p:nvSpPr>
          <p:cNvPr id="5" name="Slide Number Placeholder 4"/>
          <p:cNvSpPr>
            <a:spLocks noGrp="1"/>
          </p:cNvSpPr>
          <p:nvPr>
            <p:ph type="sldNum" sz="quarter" idx="12"/>
          </p:nvPr>
        </p:nvSpPr>
        <p:spPr/>
        <p:txBody>
          <a:bodyPr/>
          <a:lstStyle/>
          <a:p>
            <a:fld id="{F37AAC58-F4AF-4259-A743-B8A5D13D3586}" type="slidenum">
              <a:rPr lang="en-US" smtClean="0"/>
              <a:pPr/>
              <a:t>31</a:t>
            </a:fld>
            <a:endParaRPr lang="en-US" dirty="0"/>
          </a:p>
        </p:txBody>
      </p:sp>
      <p:graphicFrame>
        <p:nvGraphicFramePr>
          <p:cNvPr id="7" name="Group 185"/>
          <p:cNvGraphicFramePr>
            <a:graphicFrameLocks noGrp="1"/>
          </p:cNvGraphicFramePr>
          <p:nvPr>
            <p:extLst>
              <p:ext uri="{D42A27DB-BD31-4B8C-83A1-F6EECF244321}">
                <p14:modId xmlns:p14="http://schemas.microsoft.com/office/powerpoint/2010/main" val="1456999930"/>
              </p:ext>
            </p:extLst>
          </p:nvPr>
        </p:nvGraphicFramePr>
        <p:xfrm>
          <a:off x="457200" y="1143000"/>
          <a:ext cx="8000998" cy="4209578"/>
        </p:xfrm>
        <a:graphic>
          <a:graphicData uri="http://schemas.openxmlformats.org/drawingml/2006/table">
            <a:tbl>
              <a:tblPr/>
              <a:tblGrid>
                <a:gridCol w="152400">
                  <a:extLst>
                    <a:ext uri="{9D8B030D-6E8A-4147-A177-3AD203B41FA5}">
                      <a16:colId xmlns:a16="http://schemas.microsoft.com/office/drawing/2014/main" val="20000"/>
                    </a:ext>
                  </a:extLst>
                </a:gridCol>
                <a:gridCol w="2357982">
                  <a:extLst>
                    <a:ext uri="{9D8B030D-6E8A-4147-A177-3AD203B41FA5}">
                      <a16:colId xmlns:a16="http://schemas.microsoft.com/office/drawing/2014/main" val="20001"/>
                    </a:ext>
                  </a:extLst>
                </a:gridCol>
                <a:gridCol w="1096333">
                  <a:extLst>
                    <a:ext uri="{9D8B030D-6E8A-4147-A177-3AD203B41FA5}">
                      <a16:colId xmlns:a16="http://schemas.microsoft.com/office/drawing/2014/main" val="20002"/>
                    </a:ext>
                  </a:extLst>
                </a:gridCol>
                <a:gridCol w="340087">
                  <a:extLst>
                    <a:ext uri="{9D8B030D-6E8A-4147-A177-3AD203B41FA5}">
                      <a16:colId xmlns:a16="http://schemas.microsoft.com/office/drawing/2014/main" val="20003"/>
                    </a:ext>
                  </a:extLst>
                </a:gridCol>
                <a:gridCol w="404973">
                  <a:extLst>
                    <a:ext uri="{9D8B030D-6E8A-4147-A177-3AD203B41FA5}">
                      <a16:colId xmlns:a16="http://schemas.microsoft.com/office/drawing/2014/main" val="20004"/>
                    </a:ext>
                  </a:extLst>
                </a:gridCol>
                <a:gridCol w="469857">
                  <a:extLst>
                    <a:ext uri="{9D8B030D-6E8A-4147-A177-3AD203B41FA5}">
                      <a16:colId xmlns:a16="http://schemas.microsoft.com/office/drawing/2014/main" val="20005"/>
                    </a:ext>
                  </a:extLst>
                </a:gridCol>
                <a:gridCol w="353511">
                  <a:extLst>
                    <a:ext uri="{9D8B030D-6E8A-4147-A177-3AD203B41FA5}">
                      <a16:colId xmlns:a16="http://schemas.microsoft.com/office/drawing/2014/main" val="20006"/>
                    </a:ext>
                  </a:extLst>
                </a:gridCol>
                <a:gridCol w="315476">
                  <a:extLst>
                    <a:ext uri="{9D8B030D-6E8A-4147-A177-3AD203B41FA5}">
                      <a16:colId xmlns:a16="http://schemas.microsoft.com/office/drawing/2014/main" val="20007"/>
                    </a:ext>
                  </a:extLst>
                </a:gridCol>
                <a:gridCol w="337850">
                  <a:extLst>
                    <a:ext uri="{9D8B030D-6E8A-4147-A177-3AD203B41FA5}">
                      <a16:colId xmlns:a16="http://schemas.microsoft.com/office/drawing/2014/main" val="20008"/>
                    </a:ext>
                  </a:extLst>
                </a:gridCol>
                <a:gridCol w="380360">
                  <a:extLst>
                    <a:ext uri="{9D8B030D-6E8A-4147-A177-3AD203B41FA5}">
                      <a16:colId xmlns:a16="http://schemas.microsoft.com/office/drawing/2014/main" val="20009"/>
                    </a:ext>
                  </a:extLst>
                </a:gridCol>
                <a:gridCol w="357987">
                  <a:extLst>
                    <a:ext uri="{9D8B030D-6E8A-4147-A177-3AD203B41FA5}">
                      <a16:colId xmlns:a16="http://schemas.microsoft.com/office/drawing/2014/main" val="20010"/>
                    </a:ext>
                  </a:extLst>
                </a:gridCol>
                <a:gridCol w="337848">
                  <a:extLst>
                    <a:ext uri="{9D8B030D-6E8A-4147-A177-3AD203B41FA5}">
                      <a16:colId xmlns:a16="http://schemas.microsoft.com/office/drawing/2014/main" val="20011"/>
                    </a:ext>
                  </a:extLst>
                </a:gridCol>
                <a:gridCol w="357987">
                  <a:extLst>
                    <a:ext uri="{9D8B030D-6E8A-4147-A177-3AD203B41FA5}">
                      <a16:colId xmlns:a16="http://schemas.microsoft.com/office/drawing/2014/main" val="20012"/>
                    </a:ext>
                  </a:extLst>
                </a:gridCol>
                <a:gridCol w="337850">
                  <a:extLst>
                    <a:ext uri="{9D8B030D-6E8A-4147-A177-3AD203B41FA5}">
                      <a16:colId xmlns:a16="http://schemas.microsoft.com/office/drawing/2014/main" val="20013"/>
                    </a:ext>
                  </a:extLst>
                </a:gridCol>
                <a:gridCol w="400497">
                  <a:extLst>
                    <a:ext uri="{9D8B030D-6E8A-4147-A177-3AD203B41FA5}">
                      <a16:colId xmlns:a16="http://schemas.microsoft.com/office/drawing/2014/main" val="20014"/>
                    </a:ext>
                  </a:extLst>
                </a:gridCol>
              </a:tblGrid>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noFill/>
                  </a:tcPr>
                </a:tc>
                <a:tc>
                  <a:txBody>
                    <a:bodyPr/>
                    <a:lstStyle/>
                    <a:p>
                      <a:r>
                        <a:rPr lang="en-US" dirty="0">
                          <a:solidFill>
                            <a:schemeClr val="bg1"/>
                          </a:solidFill>
                        </a:rPr>
                        <a:t> </a:t>
                      </a:r>
                    </a:p>
                  </a:txBody>
                  <a:tcPr marL="7620" marR="7620" marT="762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Inputs</a:t>
                      </a:r>
                      <a:r>
                        <a:rPr kumimoji="0" lang="en-US" sz="2800" b="1" i="0" u="none" strike="noStrike" cap="none" normalizeH="0" baseline="0" dirty="0">
                          <a:ln>
                            <a:noFill/>
                          </a:ln>
                          <a:solidFill>
                            <a:schemeClr val="bg1"/>
                          </a:solidFill>
                          <a:effectLst/>
                          <a:latin typeface="Calibri" pitchFamily="34" charset="0"/>
                        </a:rPr>
                        <a:t> </a:t>
                      </a: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w="12700" cap="flat" cmpd="sng" algn="ctr">
                      <a:no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Values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solidFill>
                          <a:effectLst/>
                          <a:latin typeface="Calibri" pitchFamily="34" charset="0"/>
                        </a:rPr>
                        <a:t>Customer Type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A,B,C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A</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B</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C</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lang="en-US" sz="2400" dirty="0">
                          <a:solidFill>
                            <a:schemeClr val="tx1"/>
                          </a:solidFill>
                        </a:rPr>
                        <a:t>2+ </a:t>
                      </a:r>
                      <a:r>
                        <a:rPr kumimoji="0" lang="en-US" sz="2400" b="1" i="0" u="none" strike="noStrike" cap="none" normalizeH="0" baseline="0" dirty="0">
                          <a:ln>
                            <a:noFill/>
                          </a:ln>
                          <a:solidFill>
                            <a:schemeClr val="tx1"/>
                          </a:solidFill>
                          <a:effectLst/>
                          <a:latin typeface="Calibri" pitchFamily="34" charset="0"/>
                        </a:rPr>
                        <a:t>Lines of Credit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Credit Rating 600+</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4"/>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6"/>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endParaRPr lang="en-US"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Normal+Discount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8"/>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Calibri" pitchFamily="34" charset="0"/>
                        </a:rPr>
                        <a:t>Special+Discount</a:t>
                      </a: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9"/>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Calibri" pitchFamily="34" charset="0"/>
                        </a:rPr>
                        <a:t>Checksum</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itchFamily="34" charset="0"/>
                        </a:rPr>
                        <a:t>1</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75528793"/>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lIns="91440" tIns="45720" rIns="91440" bIns="45720" anchor="t">
            <a:normAutofit/>
          </a:bodyPr>
          <a:lstStyle/>
          <a:p>
            <a:r>
              <a:rPr lang="en-US" dirty="0"/>
              <a:t>Verify Checksums (After)</a:t>
            </a:r>
          </a:p>
        </p:txBody>
      </p:sp>
      <p:sp>
        <p:nvSpPr>
          <p:cNvPr id="6" name="Slide Number Placeholder 5"/>
          <p:cNvSpPr>
            <a:spLocks noGrp="1"/>
          </p:cNvSpPr>
          <p:nvPr>
            <p:ph type="sldNum" sz="quarter" idx="12"/>
          </p:nvPr>
        </p:nvSpPr>
        <p:spPr/>
        <p:txBody>
          <a:bodyPr/>
          <a:lstStyle/>
          <a:p>
            <a:fld id="{F37AAC58-F4AF-4259-A743-B8A5D13D3586}" type="slidenum">
              <a:rPr lang="en-US" smtClean="0"/>
              <a:pPr/>
              <a:t>32</a:t>
            </a:fld>
            <a:endParaRPr lang="en-US" dirty="0"/>
          </a:p>
        </p:txBody>
      </p:sp>
      <p:graphicFrame>
        <p:nvGraphicFramePr>
          <p:cNvPr id="9" name="Group 185"/>
          <p:cNvGraphicFramePr>
            <a:graphicFrameLocks noGrp="1"/>
          </p:cNvGraphicFramePr>
          <p:nvPr>
            <p:extLst>
              <p:ext uri="{D42A27DB-BD31-4B8C-83A1-F6EECF244321}">
                <p14:modId xmlns:p14="http://schemas.microsoft.com/office/powerpoint/2010/main" val="122289926"/>
              </p:ext>
            </p:extLst>
          </p:nvPr>
        </p:nvGraphicFramePr>
        <p:xfrm>
          <a:off x="457200" y="1066800"/>
          <a:ext cx="8305801" cy="3771642"/>
        </p:xfrm>
        <a:graphic>
          <a:graphicData uri="http://schemas.openxmlformats.org/drawingml/2006/table">
            <a:tbl>
              <a:tblPr/>
              <a:tblGrid>
                <a:gridCol w="257071">
                  <a:extLst>
                    <a:ext uri="{9D8B030D-6E8A-4147-A177-3AD203B41FA5}">
                      <a16:colId xmlns:a16="http://schemas.microsoft.com/office/drawing/2014/main" val="20000"/>
                    </a:ext>
                  </a:extLst>
                </a:gridCol>
                <a:gridCol w="4238729">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467439">
                  <a:extLst>
                    <a:ext uri="{9D8B030D-6E8A-4147-A177-3AD203B41FA5}">
                      <a16:colId xmlns:a16="http://schemas.microsoft.com/office/drawing/2014/main" val="20005"/>
                    </a:ext>
                  </a:extLst>
                </a:gridCol>
                <a:gridCol w="675562">
                  <a:extLst>
                    <a:ext uri="{9D8B030D-6E8A-4147-A177-3AD203B41FA5}">
                      <a16:colId xmlns:a16="http://schemas.microsoft.com/office/drawing/2014/main" val="20006"/>
                    </a:ext>
                  </a:extLst>
                </a:gridCol>
              </a:tblGrid>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noFill/>
                  </a:tcPr>
                </a:tc>
                <a:tc>
                  <a:txBody>
                    <a:bodyPr/>
                    <a:lstStyle/>
                    <a:p>
                      <a:endParaRPr lang="en-US" dirty="0"/>
                    </a:p>
                  </a:txBody>
                  <a:tcPr marL="7620" marR="7620" marT="762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Inputs</a:t>
                      </a:r>
                      <a:r>
                        <a:rPr kumimoji="0" lang="en-US" sz="2000" b="1" i="0" u="none" strike="noStrike" cap="none" normalizeH="0" baseline="0" dirty="0">
                          <a:ln>
                            <a:noFill/>
                          </a:ln>
                          <a:noFill/>
                          <a:effectLst/>
                          <a:latin typeface="Calibri" pitchFamily="34" charset="0"/>
                        </a:rPr>
                        <a:t> </a:t>
                      </a:r>
                    </a:p>
                  </a:txBody>
                  <a:tcPr marL="7620" marR="7620" marT="7620" marB="0" anchor="b" horzOverflow="overflow">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Values</a:t>
                      </a: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000" b="1" i="0" u="none" strike="noStrike" cap="none" normalizeH="0" baseline="0" dirty="0">
                          <a:ln>
                            <a:noFill/>
                          </a:ln>
                          <a:solidFill>
                            <a:schemeClr val="tx1"/>
                          </a:solidFill>
                          <a:effectLst/>
                          <a:latin typeface="Calibri" pitchFamily="34" charset="0"/>
                        </a:rPr>
                        <a:t>Customer Type</a:t>
                      </a: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AB,C</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AB</a:t>
                      </a:r>
                    </a:p>
                  </a:txBody>
                  <a:tcPr marL="7620" marR="7620" marT="7620" marB="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a:t>
                      </a:r>
                    </a:p>
                  </a:txBody>
                  <a:tcPr marL="7620" marR="7620" marT="7620" marB="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a:t>
                      </a:r>
                    </a:p>
                  </a:txBody>
                  <a:tcPr marL="7620" marR="7620" marT="7620" marB="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lang="en-US" sz="2000" dirty="0">
                          <a:solidFill>
                            <a:schemeClr val="tx1"/>
                          </a:solidFill>
                        </a:rPr>
                        <a:t>2+ </a:t>
                      </a:r>
                      <a:r>
                        <a:rPr kumimoji="0" lang="en-US" sz="2000" b="1" i="0" u="none" strike="noStrike" cap="none" normalizeH="0" baseline="0" dirty="0">
                          <a:ln>
                            <a:noFill/>
                          </a:ln>
                          <a:solidFill>
                            <a:schemeClr val="tx1"/>
                          </a:solidFill>
                          <a:effectLst/>
                          <a:latin typeface="Calibri" pitchFamily="34" charset="0"/>
                        </a:rPr>
                        <a:t>Lines of Credit or Credit Rating 600+</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Results</a:t>
                      </a:r>
                      <a:endParaRPr kumimoji="0" lang="en-US" sz="24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endParaRPr lang="en-US" sz="2000" dirty="0">
                        <a:solidFill>
                          <a:schemeClr val="tx1"/>
                        </a:solidFill>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6"/>
                  </a:ext>
                </a:extLst>
              </a:tr>
              <a:tr h="25574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Normal + Discount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Special + Discount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8"/>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Checksum (Number of combinations)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6</a:t>
                      </a:r>
                      <a:endParaRPr kumimoji="0" lang="en-US" sz="2000" b="0" i="0" u="none" strike="noStrike" cap="none" normalizeH="0" baseline="3000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2</a:t>
                      </a:r>
                      <a:endParaRPr kumimoji="0" lang="en-US" sz="2000" b="0" i="0" u="none" strike="noStrike" cap="none" normalizeH="0" baseline="3000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3</a:t>
                      </a:r>
                      <a:endParaRPr kumimoji="0" lang="en-US" sz="2000" b="0" i="0" u="none" strike="noStrike" cap="none" normalizeH="0" baseline="3000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1</a:t>
                      </a:r>
                      <a:endParaRPr kumimoji="0" lang="en-US" sz="2000" b="0" i="0" u="none" strike="noStrike" cap="none" normalizeH="0" baseline="3000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9"/>
                  </a:ext>
                </a:extLst>
              </a:tr>
            </a:tbl>
          </a:graphicData>
        </a:graphic>
      </p:graphicFrame>
      <p:sp>
        <p:nvSpPr>
          <p:cNvPr id="2" name="TextBox 1"/>
          <p:cNvSpPr txBox="1"/>
          <p:nvPr/>
        </p:nvSpPr>
        <p:spPr>
          <a:xfrm>
            <a:off x="533399" y="5105400"/>
            <a:ext cx="8229601" cy="954107"/>
          </a:xfrm>
          <a:prstGeom prst="rect">
            <a:avLst/>
          </a:prstGeom>
          <a:noFill/>
        </p:spPr>
        <p:txBody>
          <a:bodyPr wrap="square" rtlCol="0">
            <a:spAutoFit/>
          </a:bodyPr>
          <a:lstStyle/>
          <a:p>
            <a:r>
              <a:rPr lang="en-US" sz="2800" dirty="0">
                <a:latin typeface="Gill Sans MT" charset="0"/>
                <a:ea typeface="Gill Sans MT" charset="0"/>
                <a:cs typeface="Gill Sans MT" charset="0"/>
              </a:rPr>
              <a:t>The checksum reflects the number of original combinations covered by each column</a:t>
            </a:r>
          </a:p>
        </p:txBody>
      </p:sp>
    </p:spTree>
    <p:extLst>
      <p:ext uri="{BB962C8B-B14F-4D97-AF65-F5344CB8AC3E}">
        <p14:creationId xmlns:p14="http://schemas.microsoft.com/office/powerpoint/2010/main" val="1234170308"/>
      </p:ext>
    </p:extLst>
  </p:cSld>
  <p:clrMapOvr>
    <a:masterClrMapping/>
  </p:clrMapOvr>
  <p:transition spd="slow" advTm="45450">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900" name="Rectangle 2"/>
          <p:cNvSpPr>
            <a:spLocks noGrp="1" noChangeArrowheads="1"/>
          </p:cNvSpPr>
          <p:nvPr>
            <p:ph type="title"/>
          </p:nvPr>
        </p:nvSpPr>
        <p:spPr>
          <a:xfrm>
            <a:off x="457200" y="152400"/>
            <a:ext cx="7610354" cy="990600"/>
          </a:xfrm>
        </p:spPr>
        <p:txBody>
          <a:bodyPr>
            <a:normAutofit/>
          </a:bodyPr>
          <a:lstStyle/>
          <a:p>
            <a:r>
              <a:rPr lang="en-US" dirty="0"/>
              <a:t>More Decision Table examples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33</a:t>
            </a:fld>
            <a:endParaRPr lang="en-US" dirty="0"/>
          </a:p>
        </p:txBody>
      </p:sp>
      <p:sp>
        <p:nvSpPr>
          <p:cNvPr id="80901" name="Rectangle 3"/>
          <p:cNvSpPr>
            <a:spLocks noGrp="1" noChangeArrowheads="1"/>
          </p:cNvSpPr>
          <p:nvPr>
            <p:ph sz="quarter" idx="1"/>
          </p:nvPr>
        </p:nvSpPr>
        <p:spPr/>
        <p:txBody>
          <a:bodyPr/>
          <a:lstStyle/>
          <a:p>
            <a:r>
              <a:rPr lang="en-US" sz="2800" dirty="0">
                <a:latin typeface="Gill Sans MT" charset="0"/>
                <a:ea typeface="Gill Sans MT" charset="0"/>
                <a:cs typeface="Gill Sans MT" charset="0"/>
              </a:rPr>
              <a:t>See: </a:t>
            </a:r>
            <a:r>
              <a:rPr lang="en-US" sz="2800" dirty="0">
                <a:latin typeface="Gill Sans MT" charset="0"/>
                <a:ea typeface="Gill Sans MT" charset="0"/>
                <a:cs typeface="Gill Sans MT" charset="0"/>
                <a:hlinkClick r:id="rId3"/>
              </a:rPr>
              <a:t>https://www.youtube.com/watch?v=ED2iJXkdhCQ</a:t>
            </a:r>
            <a:endParaRPr lang="en-US" sz="2800" dirty="0">
              <a:latin typeface="Gill Sans MT" charset="0"/>
              <a:ea typeface="Gill Sans MT" charset="0"/>
              <a:cs typeface="Gill Sans MT" charset="0"/>
            </a:endParaRPr>
          </a:p>
          <a:p>
            <a:r>
              <a:rPr lang="en-US" sz="2800" dirty="0">
                <a:latin typeface="Gill Sans MT" charset="0"/>
                <a:ea typeface="Gill Sans MT" charset="0"/>
                <a:cs typeface="Gill Sans MT" charset="0"/>
              </a:rPr>
              <a:t>Printer repair decision tree model	</a:t>
            </a:r>
          </a:p>
          <a:p>
            <a:pPr marL="457200" lvl="1" indent="0">
              <a:buNone/>
            </a:pPr>
            <a:r>
              <a:rPr lang="en-US" sz="2400" dirty="0">
                <a:latin typeface="Gill Sans MT" charset="0"/>
                <a:ea typeface="Gill Sans MT" charset="0"/>
                <a:cs typeface="Gill Sans MT" charset="0"/>
              </a:rPr>
              <a:t>Note that the format has changed slightly –</a:t>
            </a:r>
          </a:p>
          <a:p>
            <a:pPr marL="457200" lvl="1" indent="0">
              <a:buNone/>
            </a:pPr>
            <a:r>
              <a:rPr lang="en-US" sz="2400" dirty="0">
                <a:latin typeface="Gill Sans MT" charset="0"/>
                <a:ea typeface="Gill Sans MT" charset="0"/>
                <a:cs typeface="Gill Sans MT" charset="0"/>
              </a:rPr>
              <a:t>The causes are now conditions  and the effects are now actions….</a:t>
            </a:r>
          </a:p>
          <a:p>
            <a:pPr marL="457200" lvl="1" indent="0">
              <a:buNone/>
            </a:pPr>
            <a:r>
              <a:rPr lang="en-US" sz="2400" dirty="0">
                <a:latin typeface="Gill Sans MT" charset="0"/>
                <a:ea typeface="Gill Sans MT" charset="0"/>
                <a:cs typeface="Gill Sans MT" charset="0"/>
              </a:rPr>
              <a:t>In this example – no checksum</a:t>
            </a:r>
          </a:p>
        </p:txBody>
      </p:sp>
    </p:spTree>
    <p:extLst>
      <p:ext uri="{BB962C8B-B14F-4D97-AF65-F5344CB8AC3E}">
        <p14:creationId xmlns:p14="http://schemas.microsoft.com/office/powerpoint/2010/main" val="1087249988"/>
      </p:ext>
    </p:extLst>
  </p:cSld>
  <p:clrMapOvr>
    <a:masterClrMapping/>
  </p:clrMapOvr>
  <p:transition spd="slow" advTm="20145">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Printer Repair Example</a:t>
            </a:r>
          </a:p>
        </p:txBody>
      </p:sp>
      <p:sp>
        <p:nvSpPr>
          <p:cNvPr id="5" name="Slide Number Placeholder 4"/>
          <p:cNvSpPr>
            <a:spLocks noGrp="1"/>
          </p:cNvSpPr>
          <p:nvPr>
            <p:ph type="sldNum" sz="quarter" idx="12"/>
          </p:nvPr>
        </p:nvSpPr>
        <p:spPr/>
        <p:txBody>
          <a:bodyPr/>
          <a:lstStyle/>
          <a:p>
            <a:fld id="{F37AAC58-F4AF-4259-A743-B8A5D13D3586}" type="slidenum">
              <a:rPr lang="en-US" smtClean="0"/>
              <a:pPr/>
              <a:t>34</a:t>
            </a:fld>
            <a:endParaRPr lang="en-US" dirty="0"/>
          </a:p>
        </p:txBody>
      </p:sp>
      <p:graphicFrame>
        <p:nvGraphicFramePr>
          <p:cNvPr id="8" name="Group 185"/>
          <p:cNvGraphicFramePr>
            <a:graphicFrameLocks noGrp="1"/>
          </p:cNvGraphicFramePr>
          <p:nvPr>
            <p:extLst>
              <p:ext uri="{D42A27DB-BD31-4B8C-83A1-F6EECF244321}">
                <p14:modId xmlns:p14="http://schemas.microsoft.com/office/powerpoint/2010/main" val="1148660411"/>
              </p:ext>
            </p:extLst>
          </p:nvPr>
        </p:nvGraphicFramePr>
        <p:xfrm>
          <a:off x="457200" y="1261753"/>
          <a:ext cx="8229600" cy="4145022"/>
        </p:xfrm>
        <a:graphic>
          <a:graphicData uri="http://schemas.openxmlformats.org/drawingml/2006/table">
            <a:tbl>
              <a:tblPr/>
              <a:tblGrid>
                <a:gridCol w="190989">
                  <a:extLst>
                    <a:ext uri="{9D8B030D-6E8A-4147-A177-3AD203B41FA5}">
                      <a16:colId xmlns:a16="http://schemas.microsoft.com/office/drawing/2014/main" val="20000"/>
                    </a:ext>
                  </a:extLst>
                </a:gridCol>
                <a:gridCol w="3650679">
                  <a:extLst>
                    <a:ext uri="{9D8B030D-6E8A-4147-A177-3AD203B41FA5}">
                      <a16:colId xmlns:a16="http://schemas.microsoft.com/office/drawing/2014/main" val="20001"/>
                    </a:ext>
                  </a:extLst>
                </a:gridCol>
                <a:gridCol w="1053572">
                  <a:extLst>
                    <a:ext uri="{9D8B030D-6E8A-4147-A177-3AD203B41FA5}">
                      <a16:colId xmlns:a16="http://schemas.microsoft.com/office/drawing/2014/main" val="20002"/>
                    </a:ext>
                  </a:extLst>
                </a:gridCol>
                <a:gridCol w="416795">
                  <a:extLst>
                    <a:ext uri="{9D8B030D-6E8A-4147-A177-3AD203B41FA5}">
                      <a16:colId xmlns:a16="http://schemas.microsoft.com/office/drawing/2014/main" val="20003"/>
                    </a:ext>
                  </a:extLst>
                </a:gridCol>
                <a:gridCol w="416795">
                  <a:extLst>
                    <a:ext uri="{9D8B030D-6E8A-4147-A177-3AD203B41FA5}">
                      <a16:colId xmlns:a16="http://schemas.microsoft.com/office/drawing/2014/main" val="20004"/>
                    </a:ext>
                  </a:extLst>
                </a:gridCol>
                <a:gridCol w="416795">
                  <a:extLst>
                    <a:ext uri="{9D8B030D-6E8A-4147-A177-3AD203B41FA5}">
                      <a16:colId xmlns:a16="http://schemas.microsoft.com/office/drawing/2014/main" val="20005"/>
                    </a:ext>
                  </a:extLst>
                </a:gridCol>
                <a:gridCol w="416795">
                  <a:extLst>
                    <a:ext uri="{9D8B030D-6E8A-4147-A177-3AD203B41FA5}">
                      <a16:colId xmlns:a16="http://schemas.microsoft.com/office/drawing/2014/main" val="20006"/>
                    </a:ext>
                  </a:extLst>
                </a:gridCol>
                <a:gridCol w="416795">
                  <a:extLst>
                    <a:ext uri="{9D8B030D-6E8A-4147-A177-3AD203B41FA5}">
                      <a16:colId xmlns:a16="http://schemas.microsoft.com/office/drawing/2014/main" val="20007"/>
                    </a:ext>
                  </a:extLst>
                </a:gridCol>
                <a:gridCol w="416795">
                  <a:extLst>
                    <a:ext uri="{9D8B030D-6E8A-4147-A177-3AD203B41FA5}">
                      <a16:colId xmlns:a16="http://schemas.microsoft.com/office/drawing/2014/main" val="20008"/>
                    </a:ext>
                  </a:extLst>
                </a:gridCol>
                <a:gridCol w="416795">
                  <a:extLst>
                    <a:ext uri="{9D8B030D-6E8A-4147-A177-3AD203B41FA5}">
                      <a16:colId xmlns:a16="http://schemas.microsoft.com/office/drawing/2014/main" val="20009"/>
                    </a:ext>
                  </a:extLst>
                </a:gridCol>
                <a:gridCol w="416795">
                  <a:extLst>
                    <a:ext uri="{9D8B030D-6E8A-4147-A177-3AD203B41FA5}">
                      <a16:colId xmlns:a16="http://schemas.microsoft.com/office/drawing/2014/main" val="20010"/>
                    </a:ext>
                  </a:extLst>
                </a:gridCol>
              </a:tblGrid>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noFill/>
                  </a:tcPr>
                </a:tc>
                <a:tc>
                  <a:txBody>
                    <a:bodyPr/>
                    <a:lstStyle/>
                    <a:p>
                      <a:r>
                        <a:rPr lang="en-US" sz="2000" b="0" dirty="0">
                          <a:solidFill>
                            <a:schemeClr val="bg1"/>
                          </a:solidFill>
                        </a:rPr>
                        <a:t> </a:t>
                      </a:r>
                    </a:p>
                  </a:txBody>
                  <a:tcPr marL="7620" marR="7620" marT="762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noFill/>
                  </a:tcPr>
                </a:tc>
                <a:tc gridSpan="8">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Inputs </a:t>
                      </a:r>
                    </a:p>
                  </a:txBody>
                  <a:tcPr marL="7620" marR="7620" marT="7620" marB="0" anchor="b" horzOverflow="overflow">
                    <a:lnL>
                      <a:noFill/>
                    </a:lnL>
                    <a:lnR w="12700" cap="flat" cmpd="sng" algn="ctr">
                      <a:no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Values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Calibri" pitchFamily="34" charset="0"/>
                        </a:rPr>
                        <a:t>Printer does not print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lang="en-US" sz="2000" b="0" dirty="0">
                          <a:solidFill>
                            <a:schemeClr val="tx1"/>
                          </a:solidFill>
                        </a:rPr>
                        <a:t>Red light flashing</a:t>
                      </a: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Calibri" pitchFamily="34" charset="0"/>
                        </a:rPr>
                        <a:t>Printer is unrecognized</a:t>
                      </a: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Check power cable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Check printer-computer cable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Ensure printer software is installed</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Check/replace ink</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9"/>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Check for paper jam</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10"/>
                  </a:ext>
                </a:extLst>
              </a:tr>
            </a:tbl>
          </a:graphicData>
        </a:graphic>
      </p:graphicFrame>
      <p:sp>
        <p:nvSpPr>
          <p:cNvPr id="3" name="TextBox 2"/>
          <p:cNvSpPr txBox="1"/>
          <p:nvPr/>
        </p:nvSpPr>
        <p:spPr>
          <a:xfrm>
            <a:off x="457200" y="5617029"/>
            <a:ext cx="7938655" cy="461665"/>
          </a:xfrm>
          <a:prstGeom prst="rect">
            <a:avLst/>
          </a:prstGeom>
          <a:noFill/>
        </p:spPr>
        <p:txBody>
          <a:bodyPr wrap="square" rtlCol="0">
            <a:spAutoFit/>
          </a:bodyPr>
          <a:lstStyle/>
          <a:p>
            <a:r>
              <a:rPr lang="en-US" sz="2400" dirty="0">
                <a:latin typeface="Gill Sans MT" charset="0"/>
                <a:ea typeface="Gill Sans MT" charset="0"/>
                <a:cs typeface="Gill Sans MT" charset="0"/>
              </a:rPr>
              <a:t>Can we make any reductions?</a:t>
            </a:r>
          </a:p>
        </p:txBody>
      </p:sp>
    </p:spTree>
    <p:extLst>
      <p:ext uri="{BB962C8B-B14F-4D97-AF65-F5344CB8AC3E}">
        <p14:creationId xmlns:p14="http://schemas.microsoft.com/office/powerpoint/2010/main" val="1269262781"/>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Printer Repair Example</a:t>
            </a:r>
          </a:p>
        </p:txBody>
      </p:sp>
      <p:sp>
        <p:nvSpPr>
          <p:cNvPr id="5" name="Slide Number Placeholder 4"/>
          <p:cNvSpPr>
            <a:spLocks noGrp="1"/>
          </p:cNvSpPr>
          <p:nvPr>
            <p:ph type="sldNum" sz="quarter" idx="12"/>
          </p:nvPr>
        </p:nvSpPr>
        <p:spPr/>
        <p:txBody>
          <a:bodyPr/>
          <a:lstStyle/>
          <a:p>
            <a:fld id="{F37AAC58-F4AF-4259-A743-B8A5D13D3586}" type="slidenum">
              <a:rPr lang="en-US" smtClean="0"/>
              <a:pPr/>
              <a:t>35</a:t>
            </a:fld>
            <a:endParaRPr lang="en-US" dirty="0"/>
          </a:p>
        </p:txBody>
      </p:sp>
      <p:graphicFrame>
        <p:nvGraphicFramePr>
          <p:cNvPr id="8" name="Group 185"/>
          <p:cNvGraphicFramePr>
            <a:graphicFrameLocks noGrp="1"/>
          </p:cNvGraphicFramePr>
          <p:nvPr>
            <p:extLst>
              <p:ext uri="{D42A27DB-BD31-4B8C-83A1-F6EECF244321}">
                <p14:modId xmlns:p14="http://schemas.microsoft.com/office/powerpoint/2010/main" val="2029611746"/>
              </p:ext>
            </p:extLst>
          </p:nvPr>
        </p:nvGraphicFramePr>
        <p:xfrm>
          <a:off x="457200" y="929244"/>
          <a:ext cx="8229600" cy="4145022"/>
        </p:xfrm>
        <a:graphic>
          <a:graphicData uri="http://schemas.openxmlformats.org/drawingml/2006/table">
            <a:tbl>
              <a:tblPr/>
              <a:tblGrid>
                <a:gridCol w="190989">
                  <a:extLst>
                    <a:ext uri="{9D8B030D-6E8A-4147-A177-3AD203B41FA5}">
                      <a16:colId xmlns:a16="http://schemas.microsoft.com/office/drawing/2014/main" val="20000"/>
                    </a:ext>
                  </a:extLst>
                </a:gridCol>
                <a:gridCol w="3650679">
                  <a:extLst>
                    <a:ext uri="{9D8B030D-6E8A-4147-A177-3AD203B41FA5}">
                      <a16:colId xmlns:a16="http://schemas.microsoft.com/office/drawing/2014/main" val="20001"/>
                    </a:ext>
                  </a:extLst>
                </a:gridCol>
                <a:gridCol w="1053572">
                  <a:extLst>
                    <a:ext uri="{9D8B030D-6E8A-4147-A177-3AD203B41FA5}">
                      <a16:colId xmlns:a16="http://schemas.microsoft.com/office/drawing/2014/main" val="20002"/>
                    </a:ext>
                  </a:extLst>
                </a:gridCol>
                <a:gridCol w="416795">
                  <a:extLst>
                    <a:ext uri="{9D8B030D-6E8A-4147-A177-3AD203B41FA5}">
                      <a16:colId xmlns:a16="http://schemas.microsoft.com/office/drawing/2014/main" val="20003"/>
                    </a:ext>
                  </a:extLst>
                </a:gridCol>
                <a:gridCol w="416795">
                  <a:extLst>
                    <a:ext uri="{9D8B030D-6E8A-4147-A177-3AD203B41FA5}">
                      <a16:colId xmlns:a16="http://schemas.microsoft.com/office/drawing/2014/main" val="20004"/>
                    </a:ext>
                  </a:extLst>
                </a:gridCol>
                <a:gridCol w="416795">
                  <a:extLst>
                    <a:ext uri="{9D8B030D-6E8A-4147-A177-3AD203B41FA5}">
                      <a16:colId xmlns:a16="http://schemas.microsoft.com/office/drawing/2014/main" val="20005"/>
                    </a:ext>
                  </a:extLst>
                </a:gridCol>
                <a:gridCol w="416795">
                  <a:extLst>
                    <a:ext uri="{9D8B030D-6E8A-4147-A177-3AD203B41FA5}">
                      <a16:colId xmlns:a16="http://schemas.microsoft.com/office/drawing/2014/main" val="20006"/>
                    </a:ext>
                  </a:extLst>
                </a:gridCol>
                <a:gridCol w="416795">
                  <a:extLst>
                    <a:ext uri="{9D8B030D-6E8A-4147-A177-3AD203B41FA5}">
                      <a16:colId xmlns:a16="http://schemas.microsoft.com/office/drawing/2014/main" val="20007"/>
                    </a:ext>
                  </a:extLst>
                </a:gridCol>
                <a:gridCol w="416795">
                  <a:extLst>
                    <a:ext uri="{9D8B030D-6E8A-4147-A177-3AD203B41FA5}">
                      <a16:colId xmlns:a16="http://schemas.microsoft.com/office/drawing/2014/main" val="20008"/>
                    </a:ext>
                  </a:extLst>
                </a:gridCol>
                <a:gridCol w="416795">
                  <a:extLst>
                    <a:ext uri="{9D8B030D-6E8A-4147-A177-3AD203B41FA5}">
                      <a16:colId xmlns:a16="http://schemas.microsoft.com/office/drawing/2014/main" val="20009"/>
                    </a:ext>
                  </a:extLst>
                </a:gridCol>
                <a:gridCol w="416795">
                  <a:extLst>
                    <a:ext uri="{9D8B030D-6E8A-4147-A177-3AD203B41FA5}">
                      <a16:colId xmlns:a16="http://schemas.microsoft.com/office/drawing/2014/main" val="20010"/>
                    </a:ext>
                  </a:extLst>
                </a:gridCol>
              </a:tblGrid>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noFill/>
                  </a:tcPr>
                </a:tc>
                <a:tc>
                  <a:txBody>
                    <a:bodyPr/>
                    <a:lstStyle/>
                    <a:p>
                      <a:r>
                        <a:rPr lang="en-US" sz="2000" b="0" dirty="0">
                          <a:solidFill>
                            <a:schemeClr val="bg1"/>
                          </a:solidFill>
                        </a:rPr>
                        <a:t> </a:t>
                      </a:r>
                    </a:p>
                  </a:txBody>
                  <a:tcPr marL="7620" marR="7620" marT="762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noFill/>
                  </a:tcPr>
                </a:tc>
                <a:tc gridSpan="8">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Combinations</a:t>
                      </a: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a:noFill/>
                    </a:lnT>
                    <a:lnB w="12700" cap="flat" cmpd="sng" algn="ctr">
                      <a:no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Inputs </a:t>
                      </a:r>
                    </a:p>
                  </a:txBody>
                  <a:tcPr marL="7620" marR="7620" marT="7620" marB="0" anchor="b" horzOverflow="overflow">
                    <a:lnL>
                      <a:noFill/>
                    </a:lnL>
                    <a:lnR w="12700" cap="flat" cmpd="sng" algn="ctr">
                      <a:no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Values</a:t>
                      </a:r>
                    </a:p>
                  </a:txBody>
                  <a:tcPr marL="7620" marR="7620" marT="7620" marB="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9624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Calibri" pitchFamily="34" charset="0"/>
                        </a:rPr>
                        <a:t>Printer does not print</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1958">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lang="en-US" sz="2000" b="0" dirty="0">
                          <a:solidFill>
                            <a:schemeClr val="tx1"/>
                          </a:solidFill>
                        </a:rPr>
                        <a:t>Red light flashing</a:t>
                      </a: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Calibri" pitchFamily="34" charset="0"/>
                        </a:rPr>
                        <a:t>Printer is unrecognized</a:t>
                      </a: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N</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r h="371582">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Check power cable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Check printer-computer cable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Ensure printer software is installed</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Check/replace ink</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9"/>
                  </a:ext>
                </a:extLst>
              </a:tr>
              <a:tr h="371582">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Check for paper jam</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10"/>
                  </a:ext>
                </a:extLst>
              </a:tr>
            </a:tbl>
          </a:graphicData>
        </a:graphic>
      </p:graphicFrame>
      <p:sp>
        <p:nvSpPr>
          <p:cNvPr id="3" name="TextBox 2"/>
          <p:cNvSpPr txBox="1"/>
          <p:nvPr/>
        </p:nvSpPr>
        <p:spPr>
          <a:xfrm>
            <a:off x="457200" y="5204895"/>
            <a:ext cx="7938655" cy="830997"/>
          </a:xfrm>
          <a:prstGeom prst="rect">
            <a:avLst/>
          </a:prstGeom>
          <a:noFill/>
        </p:spPr>
        <p:txBody>
          <a:bodyPr wrap="square" rtlCol="0">
            <a:spAutoFit/>
          </a:bodyPr>
          <a:lstStyle/>
          <a:p>
            <a:r>
              <a:rPr lang="en-US" sz="2400" dirty="0">
                <a:latin typeface="Gill Sans MT" charset="0"/>
                <a:ea typeface="Gill Sans MT" charset="0"/>
                <a:cs typeface="Gill Sans MT" charset="0"/>
              </a:rPr>
              <a:t>Can we make any reductions?  No </a:t>
            </a:r>
            <a:r>
              <a:rPr lang="mr-IN" sz="2400" dirty="0">
                <a:latin typeface="Gill Sans MT" charset="0"/>
                <a:ea typeface="Gill Sans MT" charset="0"/>
                <a:cs typeface="Gill Sans MT" charset="0"/>
              </a:rPr>
              <a:t>–</a:t>
            </a:r>
            <a:r>
              <a:rPr lang="en-US" sz="2400" dirty="0">
                <a:latin typeface="Gill Sans MT" charset="0"/>
                <a:ea typeface="Gill Sans MT" charset="0"/>
                <a:cs typeface="Gill Sans MT" charset="0"/>
              </a:rPr>
              <a:t> no two combinations have the same result</a:t>
            </a:r>
          </a:p>
        </p:txBody>
      </p:sp>
    </p:spTree>
    <p:extLst>
      <p:ext uri="{BB962C8B-B14F-4D97-AF65-F5344CB8AC3E}">
        <p14:creationId xmlns:p14="http://schemas.microsoft.com/office/powerpoint/2010/main" val="1324441190"/>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dirty="0">
                <a:latin typeface="Gill Sans MT" charset="0"/>
                <a:ea typeface="Gill Sans MT" charset="0"/>
                <a:cs typeface="Gill Sans MT" charset="0"/>
              </a:rPr>
              <a:t>Why use Decision Tables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36</a:t>
            </a:fld>
            <a:endParaRPr lang="en-US" dirty="0"/>
          </a:p>
        </p:txBody>
      </p:sp>
      <p:sp>
        <p:nvSpPr>
          <p:cNvPr id="84997" name="Rectangle 3"/>
          <p:cNvSpPr>
            <a:spLocks noGrp="1" noChangeArrowheads="1"/>
          </p:cNvSpPr>
          <p:nvPr>
            <p:ph sz="quarter" idx="1"/>
          </p:nvPr>
        </p:nvSpPr>
        <p:spPr>
          <a:xfrm>
            <a:off x="350322" y="1086592"/>
            <a:ext cx="8229600" cy="4937760"/>
          </a:xfrm>
        </p:spPr>
        <p:txBody>
          <a:bodyPr/>
          <a:lstStyle/>
          <a:p>
            <a:pPr marL="0" indent="0">
              <a:spcBef>
                <a:spcPts val="0"/>
              </a:spcBef>
              <a:buNone/>
            </a:pPr>
            <a:r>
              <a:rPr lang="en-US" sz="2800" dirty="0">
                <a:latin typeface="Gill Sans MT" charset="0"/>
                <a:ea typeface="Gill Sans MT" charset="0"/>
                <a:cs typeface="Gill Sans MT" charset="0"/>
              </a:rPr>
              <a:t>Decision tables make it easy to observe that all possible conditions are accounted for</a:t>
            </a:r>
          </a:p>
          <a:p>
            <a:pPr marL="457200" lvl="1" indent="0">
              <a:buNone/>
            </a:pPr>
            <a:r>
              <a:rPr lang="en-US" sz="2400" dirty="0">
                <a:latin typeface="Gill Sans MT" charset="0"/>
                <a:ea typeface="Gill Sans MT" charset="0"/>
                <a:cs typeface="Gill Sans MT" charset="0"/>
              </a:rPr>
              <a:t>Obvious if conditions are omitted compared to traditional control structures</a:t>
            </a:r>
          </a:p>
          <a:p>
            <a:pPr marL="0" indent="0">
              <a:buNone/>
            </a:pPr>
            <a:r>
              <a:rPr lang="en-US" sz="2800" dirty="0">
                <a:latin typeface="Gill Sans MT" charset="0"/>
                <a:ea typeface="Gill Sans MT" charset="0"/>
                <a:cs typeface="Gill Sans MT" charset="0"/>
              </a:rPr>
              <a:t>Decision tables make you consider all possible conditions</a:t>
            </a:r>
          </a:p>
          <a:p>
            <a:pPr marL="457200" lvl="1" indent="0">
              <a:buNone/>
            </a:pPr>
            <a:r>
              <a:rPr lang="en-US" sz="2400" dirty="0">
                <a:latin typeface="Gill Sans MT" charset="0"/>
                <a:ea typeface="Gill Sans MT" charset="0"/>
                <a:cs typeface="Gill Sans MT" charset="0"/>
              </a:rPr>
              <a:t>An excellent tool for designing control logic</a:t>
            </a:r>
          </a:p>
          <a:p>
            <a:pPr marL="457200" lvl="1" indent="0">
              <a:buNone/>
            </a:pPr>
            <a:r>
              <a:rPr lang="en-US" sz="2400" dirty="0">
                <a:latin typeface="Gill Sans MT" charset="0"/>
                <a:ea typeface="Gill Sans MT" charset="0"/>
                <a:cs typeface="Gill Sans MT" charset="0"/>
              </a:rPr>
              <a:t>E.g. after a failed 6 staff-year attempt to describe program logic for a file maintenance system using flow charts, four people solved the problem using decision tables in just four weeks</a:t>
            </a:r>
          </a:p>
          <a:p>
            <a:pPr marL="0" indent="0">
              <a:buNone/>
            </a:pPr>
            <a:endParaRPr lang="en-US" dirty="0"/>
          </a:p>
        </p:txBody>
      </p:sp>
      <p:pic>
        <p:nvPicPr>
          <p:cNvPr id="3" name="Picture 2"/>
          <p:cNvPicPr>
            <a:picLocks noChangeAspect="1"/>
          </p:cNvPicPr>
          <p:nvPr/>
        </p:nvPicPr>
        <p:blipFill>
          <a:blip r:embed="rId3"/>
          <a:stretch>
            <a:fillRect/>
          </a:stretch>
        </p:blipFill>
        <p:spPr>
          <a:xfrm>
            <a:off x="7172697" y="2533732"/>
            <a:ext cx="1646690" cy="1475722"/>
          </a:xfrm>
          <a:prstGeom prst="rect">
            <a:avLst/>
          </a:prstGeom>
        </p:spPr>
      </p:pic>
    </p:spTree>
    <p:extLst>
      <p:ext uri="{BB962C8B-B14F-4D97-AF65-F5344CB8AC3E}">
        <p14:creationId xmlns:p14="http://schemas.microsoft.com/office/powerpoint/2010/main" val="1050733705"/>
      </p:ext>
    </p:extLst>
  </p:cSld>
  <p:clrMapOvr>
    <a:masterClrMapping/>
  </p:clrMapOvr>
  <p:transition spd="slow" advTm="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p:cNvSpPr>
            <a:spLocks noGrp="1" noChangeArrowheads="1"/>
          </p:cNvSpPr>
          <p:nvPr>
            <p:ph type="title"/>
          </p:nvPr>
        </p:nvSpPr>
        <p:spPr>
          <a:xfrm>
            <a:off x="457200" y="152400"/>
            <a:ext cx="7610354" cy="990600"/>
          </a:xfrm>
        </p:spPr>
        <p:txBody>
          <a:bodyPr>
            <a:normAutofit fontScale="90000"/>
          </a:bodyPr>
          <a:lstStyle/>
          <a:p>
            <a:r>
              <a:rPr lang="en-US" dirty="0">
                <a:latin typeface="Gill Sans MT" charset="0"/>
                <a:ea typeface="Gill Sans MT" charset="0"/>
                <a:cs typeface="Gill Sans MT" charset="0"/>
              </a:rPr>
              <a:t>How do decision tables improve testing  and quality?</a:t>
            </a:r>
          </a:p>
        </p:txBody>
      </p:sp>
      <p:sp>
        <p:nvSpPr>
          <p:cNvPr id="5" name="Slide Number Placeholder 4"/>
          <p:cNvSpPr>
            <a:spLocks noGrp="1"/>
          </p:cNvSpPr>
          <p:nvPr>
            <p:ph type="sldNum" sz="quarter" idx="12"/>
          </p:nvPr>
        </p:nvSpPr>
        <p:spPr/>
        <p:txBody>
          <a:bodyPr/>
          <a:lstStyle/>
          <a:p>
            <a:fld id="{F37AAC58-F4AF-4259-A743-B8A5D13D3586}" type="slidenum">
              <a:rPr lang="en-US" smtClean="0"/>
              <a:pPr/>
              <a:t>37</a:t>
            </a:fld>
            <a:endParaRPr lang="en-US" dirty="0"/>
          </a:p>
        </p:txBody>
      </p:sp>
      <p:sp>
        <p:nvSpPr>
          <p:cNvPr id="87045" name="Rectangle 3"/>
          <p:cNvSpPr>
            <a:spLocks noGrp="1" noChangeArrowheads="1"/>
          </p:cNvSpPr>
          <p:nvPr>
            <p:ph sz="quarter" idx="1"/>
          </p:nvPr>
        </p:nvSpPr>
        <p:spPr>
          <a:xfrm>
            <a:off x="457201" y="1592088"/>
            <a:ext cx="8229600" cy="4937760"/>
          </a:xfrm>
        </p:spPr>
        <p:txBody>
          <a:bodyPr/>
          <a:lstStyle/>
          <a:p>
            <a:pPr marL="0" indent="0">
              <a:buNone/>
            </a:pPr>
            <a:r>
              <a:rPr lang="en-US" sz="2800" dirty="0">
                <a:latin typeface="Gill Sans MT" charset="0"/>
                <a:ea typeface="Gill Sans MT" charset="0"/>
                <a:cs typeface="Gill Sans MT" charset="0"/>
              </a:rPr>
              <a:t>Improved specification visibility</a:t>
            </a:r>
          </a:p>
          <a:p>
            <a:pPr marL="0" indent="0">
              <a:buNone/>
            </a:pPr>
            <a:r>
              <a:rPr lang="en-US" sz="2800" dirty="0">
                <a:latin typeface="Gill Sans MT" charset="0"/>
                <a:ea typeface="Gill Sans MT" charset="0"/>
                <a:cs typeface="Gill Sans MT" charset="0"/>
              </a:rPr>
              <a:t>Improved test case visibility</a:t>
            </a:r>
          </a:p>
          <a:p>
            <a:pPr marL="0" indent="0">
              <a:buNone/>
            </a:pPr>
            <a:r>
              <a:rPr lang="en-US" sz="2800" dirty="0">
                <a:latin typeface="Gill Sans MT" charset="0"/>
                <a:ea typeface="Gill Sans MT" charset="0"/>
                <a:cs typeface="Gill Sans MT" charset="0"/>
              </a:rPr>
              <a:t>Able to generate code from decision tables</a:t>
            </a:r>
          </a:p>
          <a:p>
            <a:pPr marL="457200" lvl="1" indent="0">
              <a:buNone/>
            </a:pPr>
            <a:r>
              <a:rPr lang="en-US" sz="2400" dirty="0">
                <a:latin typeface="Gill Sans MT" charset="0"/>
                <a:ea typeface="Gill Sans MT" charset="0"/>
                <a:cs typeface="Gill Sans MT" charset="0"/>
              </a:rPr>
              <a:t>For oracles</a:t>
            </a:r>
          </a:p>
          <a:p>
            <a:pPr marL="457200" lvl="1" indent="0">
              <a:buNone/>
            </a:pPr>
            <a:r>
              <a:rPr lang="en-US" sz="2400" dirty="0">
                <a:latin typeface="Gill Sans MT" charset="0"/>
                <a:ea typeface="Gill Sans MT" charset="0"/>
                <a:cs typeface="Gill Sans MT" charset="0"/>
              </a:rPr>
              <a:t>For actual systems</a:t>
            </a:r>
          </a:p>
        </p:txBody>
      </p:sp>
      <p:pic>
        <p:nvPicPr>
          <p:cNvPr id="3" name="Picture 2"/>
          <p:cNvPicPr>
            <a:picLocks noChangeAspect="1"/>
          </p:cNvPicPr>
          <p:nvPr/>
        </p:nvPicPr>
        <p:blipFill>
          <a:blip r:embed="rId3"/>
          <a:stretch>
            <a:fillRect/>
          </a:stretch>
        </p:blipFill>
        <p:spPr>
          <a:xfrm>
            <a:off x="4165600" y="3517899"/>
            <a:ext cx="4140200" cy="2372607"/>
          </a:xfrm>
          <a:prstGeom prst="rect">
            <a:avLst/>
          </a:prstGeom>
        </p:spPr>
      </p:pic>
    </p:spTree>
    <p:extLst>
      <p:ext uri="{BB962C8B-B14F-4D97-AF65-F5344CB8AC3E}">
        <p14:creationId xmlns:p14="http://schemas.microsoft.com/office/powerpoint/2010/main" val="1037608556"/>
      </p:ext>
    </p:extLst>
  </p:cSld>
  <p:clrMapOvr>
    <a:masterClrMapping/>
  </p:clrMapOvr>
  <p:transition spd="slow" advTm="3141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p:cNvSpPr>
            <a:spLocks noGrp="1" noChangeArrowheads="1"/>
          </p:cNvSpPr>
          <p:nvPr>
            <p:ph type="title"/>
          </p:nvPr>
        </p:nvSpPr>
        <p:spPr/>
        <p:txBody>
          <a:bodyPr/>
          <a:lstStyle/>
          <a:p>
            <a:r>
              <a:rPr lang="en-US" dirty="0">
                <a:latin typeface="Gill Sans MT" charset="0"/>
                <a:ea typeface="Gill Sans MT" charset="0"/>
                <a:cs typeface="Gill Sans MT" charset="0"/>
              </a:rPr>
              <a:t>Decision Tree</a:t>
            </a:r>
          </a:p>
        </p:txBody>
      </p:sp>
      <p:sp>
        <p:nvSpPr>
          <p:cNvPr id="5" name="Slide Number Placeholder 4"/>
          <p:cNvSpPr>
            <a:spLocks noGrp="1"/>
          </p:cNvSpPr>
          <p:nvPr>
            <p:ph type="sldNum" sz="quarter" idx="12"/>
          </p:nvPr>
        </p:nvSpPr>
        <p:spPr/>
        <p:txBody>
          <a:bodyPr/>
          <a:lstStyle/>
          <a:p>
            <a:fld id="{F37AAC58-F4AF-4259-A743-B8A5D13D3586}" type="slidenum">
              <a:rPr lang="en-US" smtClean="0"/>
              <a:pPr/>
              <a:t>38</a:t>
            </a:fld>
            <a:endParaRPr lang="en-US" dirty="0"/>
          </a:p>
        </p:txBody>
      </p:sp>
      <p:sp>
        <p:nvSpPr>
          <p:cNvPr id="91141" name="Rectangle 3"/>
          <p:cNvSpPr>
            <a:spLocks noGrp="1" noChangeArrowheads="1"/>
          </p:cNvSpPr>
          <p:nvPr>
            <p:ph sz="quarter" idx="1"/>
          </p:nvPr>
        </p:nvSpPr>
        <p:spPr>
          <a:xfrm>
            <a:off x="318876" y="1326351"/>
            <a:ext cx="8229600" cy="4937760"/>
          </a:xfrm>
        </p:spPr>
        <p:txBody>
          <a:bodyPr/>
          <a:lstStyle/>
          <a:p>
            <a:pPr marL="0" indent="0">
              <a:buNone/>
            </a:pPr>
            <a:r>
              <a:rPr lang="en-US" sz="2800" dirty="0">
                <a:latin typeface="Gill Sans MT" charset="0"/>
                <a:ea typeface="Gill Sans MT" charset="0"/>
                <a:cs typeface="Gill Sans MT" charset="0"/>
              </a:rPr>
              <a:t>Decision tables can be represented in a tree structure</a:t>
            </a:r>
          </a:p>
        </p:txBody>
      </p:sp>
      <p:graphicFrame>
        <p:nvGraphicFramePr>
          <p:cNvPr id="9" name="Group 185"/>
          <p:cNvGraphicFramePr>
            <a:graphicFrameLocks noGrp="1"/>
          </p:cNvGraphicFramePr>
          <p:nvPr>
            <p:extLst>
              <p:ext uri="{D42A27DB-BD31-4B8C-83A1-F6EECF244321}">
                <p14:modId xmlns:p14="http://schemas.microsoft.com/office/powerpoint/2010/main" val="1544006317"/>
              </p:ext>
            </p:extLst>
          </p:nvPr>
        </p:nvGraphicFramePr>
        <p:xfrm>
          <a:off x="318876" y="2256627"/>
          <a:ext cx="3135842" cy="2716672"/>
        </p:xfrm>
        <a:graphic>
          <a:graphicData uri="http://schemas.openxmlformats.org/drawingml/2006/table">
            <a:tbl>
              <a:tblPr/>
              <a:tblGrid>
                <a:gridCol w="145942">
                  <a:extLst>
                    <a:ext uri="{9D8B030D-6E8A-4147-A177-3AD203B41FA5}">
                      <a16:colId xmlns:a16="http://schemas.microsoft.com/office/drawing/2014/main" val="20000"/>
                    </a:ext>
                  </a:extLst>
                </a:gridCol>
                <a:gridCol w="1364299">
                  <a:extLst>
                    <a:ext uri="{9D8B030D-6E8A-4147-A177-3AD203B41FA5}">
                      <a16:colId xmlns:a16="http://schemas.microsoft.com/office/drawing/2014/main" val="20001"/>
                    </a:ext>
                  </a:extLst>
                </a:gridCol>
                <a:gridCol w="333485">
                  <a:extLst>
                    <a:ext uri="{9D8B030D-6E8A-4147-A177-3AD203B41FA5}">
                      <a16:colId xmlns:a16="http://schemas.microsoft.com/office/drawing/2014/main" val="20002"/>
                    </a:ext>
                  </a:extLst>
                </a:gridCol>
                <a:gridCol w="323029">
                  <a:extLst>
                    <a:ext uri="{9D8B030D-6E8A-4147-A177-3AD203B41FA5}">
                      <a16:colId xmlns:a16="http://schemas.microsoft.com/office/drawing/2014/main" val="20003"/>
                    </a:ext>
                  </a:extLst>
                </a:gridCol>
                <a:gridCol w="323029">
                  <a:extLst>
                    <a:ext uri="{9D8B030D-6E8A-4147-A177-3AD203B41FA5}">
                      <a16:colId xmlns:a16="http://schemas.microsoft.com/office/drawing/2014/main" val="20004"/>
                    </a:ext>
                  </a:extLst>
                </a:gridCol>
                <a:gridCol w="323029">
                  <a:extLst>
                    <a:ext uri="{9D8B030D-6E8A-4147-A177-3AD203B41FA5}">
                      <a16:colId xmlns:a16="http://schemas.microsoft.com/office/drawing/2014/main" val="20005"/>
                    </a:ext>
                  </a:extLst>
                </a:gridCol>
                <a:gridCol w="323029">
                  <a:extLst>
                    <a:ext uri="{9D8B030D-6E8A-4147-A177-3AD203B41FA5}">
                      <a16:colId xmlns:a16="http://schemas.microsoft.com/office/drawing/2014/main" val="20006"/>
                    </a:ext>
                  </a:extLst>
                </a:gridCol>
              </a:tblGrid>
              <a:tr h="388096">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Calibri" pitchFamily="34" charset="0"/>
                        </a:rPr>
                        <a:t>Customer Type</a:t>
                      </a:r>
                    </a:p>
                  </a:txBody>
                  <a:tcPr marL="7620" marR="7620" marT="7620" marB="0" anchor="ctr" horzOverflow="overflow">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lnTlToBr>
                      <a:noFill/>
                    </a:lnTlToBr>
                    <a:lnBlToTr>
                      <a:noFill/>
                    </a:lnBlToTr>
                    <a:solidFill>
                      <a:schemeClr val="accent2"/>
                    </a:solidFill>
                  </a:tcPr>
                </a:tc>
                <a:tc hMerge="1">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Calibri" pitchFamily="34" charset="0"/>
                      </a:endParaRPr>
                    </a:p>
                  </a:txBody>
                  <a:tcPr marL="7620" marR="7620" marT="7620" marB="0" anchor="b" horzOverflow="overflow">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Calibri" pitchFamily="34" charset="0"/>
                        </a:rPr>
                        <a:t>AB,C</a:t>
                      </a:r>
                    </a:p>
                  </a:txBody>
                  <a:tcPr marL="7620" marR="7620" marT="7620" marB="0" anchor="ct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itchFamily="34" charset="0"/>
                        </a:rPr>
                        <a:t>AB</a:t>
                      </a:r>
                    </a:p>
                  </a:txBody>
                  <a:tcPr marL="7620" marR="7620" marT="7620" marB="0" anchor="ctr" horzOverflow="overflow">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itchFamily="34" charset="0"/>
                        </a:rPr>
                        <a:t>AB</a:t>
                      </a:r>
                    </a:p>
                  </a:txBody>
                  <a:tcPr marL="7620" marR="7620" marT="762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itchFamily="34" charset="0"/>
                        </a:rPr>
                        <a:t>C</a:t>
                      </a:r>
                    </a:p>
                  </a:txBody>
                  <a:tcPr marL="7620" marR="7620" marT="762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itchFamily="34" charset="0"/>
                        </a:rPr>
                        <a:t>C</a:t>
                      </a:r>
                    </a:p>
                  </a:txBody>
                  <a:tcPr marL="7620" marR="7620" marT="762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88096">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n-lt"/>
                        </a:rPr>
                        <a:t>2+ </a:t>
                      </a:r>
                      <a:r>
                        <a:rPr kumimoji="0" lang="en-US" sz="1200" b="1" i="0" u="none" strike="noStrike" cap="none" normalizeH="0" baseline="0" dirty="0">
                          <a:ln>
                            <a:noFill/>
                          </a:ln>
                          <a:solidFill>
                            <a:schemeClr val="tx1"/>
                          </a:solidFill>
                          <a:effectLst/>
                          <a:latin typeface="Calibri" pitchFamily="34" charset="0"/>
                        </a:rPr>
                        <a:t>Lines of Credit or </a:t>
                      </a:r>
                    </a:p>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rPr>
                        <a:t>Credit Rating 600+</a:t>
                      </a:r>
                    </a:p>
                  </a:txBody>
                  <a:tcPr marL="7620" marR="7620" marT="7620" marB="0" anchor="b" horzOverflow="overflow">
                    <a:lnL>
                      <a:noFill/>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rPr>
                        <a:t>Y,N</a:t>
                      </a:r>
                    </a:p>
                  </a:txBody>
                  <a:tcPr marL="7620" marR="7620" marT="7620" marB="0" anchor="b"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Y</a:t>
                      </a:r>
                    </a:p>
                  </a:txBody>
                  <a:tcPr marL="7620" marR="7620" marT="7620" marB="0" anchor="b" horzOverflow="overflow">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N</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Y</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N</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388096">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Calibri" pitchFamily="34" charset="0"/>
                        </a:rPr>
                        <a:t>Results</a:t>
                      </a:r>
                    </a:p>
                  </a:txBody>
                  <a:tcPr marL="7620" marR="7620" marT="7620" marB="0" anchor="b" horzOverflow="overflow">
                    <a:lnL>
                      <a:noFill/>
                    </a:lnL>
                    <a:lnR w="12700" cap="flat" cmpd="sng" algn="ctr">
                      <a:solidFill>
                        <a:scrgbClr r="0" g="0" b="0"/>
                      </a:solidFill>
                      <a:prstDash val="solid"/>
                      <a:round/>
                      <a:headEnd type="none" w="med" len="med"/>
                      <a:tailEnd type="none" w="med" len="med"/>
                    </a:lnR>
                    <a:lnT>
                      <a:noFill/>
                    </a:lnT>
                    <a:lnB>
                      <a:noFill/>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Calibri" pitchFamily="34" charset="0"/>
                      </a:endParaRPr>
                    </a:p>
                  </a:txBody>
                  <a:tcPr marL="7620" marR="7620" marT="7620" marB="0" anchor="b"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itchFamily="34" charset="0"/>
                        </a:rPr>
                        <a:t> </a:t>
                      </a:r>
                    </a:p>
                  </a:txBody>
                  <a:tcPr marL="7620" marR="7620" marT="7620" marB="0" anchor="b" horzOverflow="overflow">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388096">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rPr>
                        <a:t>Normal Letter</a:t>
                      </a:r>
                    </a:p>
                  </a:txBody>
                  <a:tcPr marL="7620" marR="7620" marT="7620" marB="0" anchor="b" horzOverflow="overflow">
                    <a:lnL>
                      <a:noFill/>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Y</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388096">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rPr>
                        <a:t>Special Letter</a:t>
                      </a:r>
                    </a:p>
                  </a:txBody>
                  <a:tcPr marL="7620" marR="7620" marT="7620" marB="0" anchor="b" horzOverflow="overflow">
                    <a:lnL>
                      <a:noFill/>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endParaRPr lang="en-US" sz="1200" dirty="0">
                        <a:solidFill>
                          <a:schemeClr val="tx1"/>
                        </a:solidFill>
                      </a:endParaRP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Y</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4"/>
                  </a:ext>
                </a:extLst>
              </a:tr>
              <a:tr h="388096">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rPr>
                        <a:t>Normal + Offer</a:t>
                      </a:r>
                    </a:p>
                  </a:txBody>
                  <a:tcPr marL="7620" marR="7620" marT="7620" marB="0" anchor="b" horzOverflow="overflow">
                    <a:lnL>
                      <a:noFill/>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5"/>
                  </a:ext>
                </a:extLst>
              </a:tr>
              <a:tr h="388096">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accent2"/>
                        </a:solidFill>
                        <a:effectLst/>
                        <a:latin typeface="Calibri" pitchFamily="34" charset="0"/>
                      </a:endParaRPr>
                    </a:p>
                  </a:txBody>
                  <a:tcPr marL="7620" marR="7620" marT="7620" marB="0" anchor="b" horzOverflow="overflow">
                    <a:lnL>
                      <a:noFill/>
                    </a:lnL>
                    <a:lnR>
                      <a:noFill/>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rPr>
                        <a:t>Special + Offer</a:t>
                      </a:r>
                    </a:p>
                  </a:txBody>
                  <a:tcPr marL="7620" marR="7620" marT="7620" marB="0" anchor="b" horzOverflow="overflow">
                    <a:lnL>
                      <a:noFill/>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Calibri" pitchFamily="34" charset="0"/>
                      </a:endParaRPr>
                    </a:p>
                  </a:txBody>
                  <a:tcPr marL="7620" marR="7620" marT="7620" marB="0" anchor="b"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Y</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 </a:t>
                      </a:r>
                    </a:p>
                  </a:txBody>
                  <a:tcPr marL="7620" marR="7620" marT="762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6"/>
                  </a:ext>
                </a:extLst>
              </a:tr>
            </a:tbl>
          </a:graphicData>
        </a:graphic>
      </p:graphicFrame>
      <p:sp>
        <p:nvSpPr>
          <p:cNvPr id="7" name="Oval 6"/>
          <p:cNvSpPr/>
          <p:nvPr/>
        </p:nvSpPr>
        <p:spPr>
          <a:xfrm>
            <a:off x="5467655" y="2136482"/>
            <a:ext cx="1582857" cy="77724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Customer Type?</a:t>
            </a:r>
          </a:p>
        </p:txBody>
      </p:sp>
      <p:sp>
        <p:nvSpPr>
          <p:cNvPr id="8" name="Oval 7"/>
          <p:cNvSpPr/>
          <p:nvPr/>
        </p:nvSpPr>
        <p:spPr>
          <a:xfrm>
            <a:off x="4017284" y="3058737"/>
            <a:ext cx="1746329" cy="914399"/>
          </a:xfrm>
          <a:prstGeom prst="ellipse">
            <a:avLst/>
          </a:prstGeom>
          <a:solidFill>
            <a:srgbClr val="F5E9E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2+lines of credit or credit rating 600+?</a:t>
            </a:r>
          </a:p>
        </p:txBody>
      </p:sp>
      <p:sp>
        <p:nvSpPr>
          <p:cNvPr id="12" name="Oval 11"/>
          <p:cNvSpPr/>
          <p:nvPr/>
        </p:nvSpPr>
        <p:spPr>
          <a:xfrm>
            <a:off x="6768679" y="3059832"/>
            <a:ext cx="1707177" cy="886599"/>
          </a:xfrm>
          <a:prstGeom prst="ellipse">
            <a:avLst/>
          </a:prstGeom>
          <a:solidFill>
            <a:srgbClr val="F5E9E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2+lines of credit or credit rating 600+?</a:t>
            </a:r>
          </a:p>
        </p:txBody>
      </p:sp>
      <p:cxnSp>
        <p:nvCxnSpPr>
          <p:cNvPr id="11" name="Curved Connector 10"/>
          <p:cNvCxnSpPr>
            <a:stCxn id="7" idx="2"/>
            <a:endCxn id="8" idx="0"/>
          </p:cNvCxnSpPr>
          <p:nvPr/>
        </p:nvCxnSpPr>
        <p:spPr>
          <a:xfrm rot="10800000" flipV="1">
            <a:off x="4890449" y="2525101"/>
            <a:ext cx="577206" cy="533635"/>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urved Connector 17"/>
          <p:cNvCxnSpPr>
            <a:stCxn id="7" idx="6"/>
            <a:endCxn id="12" idx="0"/>
          </p:cNvCxnSpPr>
          <p:nvPr/>
        </p:nvCxnSpPr>
        <p:spPr>
          <a:xfrm>
            <a:off x="7050512" y="2525102"/>
            <a:ext cx="571756" cy="534730"/>
          </a:xfrm>
          <a:prstGeom prst="curvedConnector2">
            <a:avLst/>
          </a:prstGeom>
          <a:ln w="222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550922" y="2622642"/>
            <a:ext cx="486653" cy="338554"/>
          </a:xfrm>
          <a:prstGeom prst="rect">
            <a:avLst/>
          </a:prstGeom>
          <a:noFill/>
        </p:spPr>
        <p:txBody>
          <a:bodyPr wrap="square" rtlCol="0">
            <a:spAutoFit/>
          </a:bodyPr>
          <a:lstStyle/>
          <a:p>
            <a:r>
              <a:rPr lang="en-US" sz="1600" dirty="0"/>
              <a:t>AB</a:t>
            </a:r>
            <a:endParaRPr lang="en-US" sz="1200" dirty="0"/>
          </a:p>
        </p:txBody>
      </p:sp>
      <p:sp>
        <p:nvSpPr>
          <p:cNvPr id="33" name="TextBox 32"/>
          <p:cNvSpPr txBox="1"/>
          <p:nvPr/>
        </p:nvSpPr>
        <p:spPr>
          <a:xfrm>
            <a:off x="7593922" y="2623677"/>
            <a:ext cx="287792" cy="307777"/>
          </a:xfrm>
          <a:prstGeom prst="rect">
            <a:avLst/>
          </a:prstGeom>
          <a:noFill/>
        </p:spPr>
        <p:txBody>
          <a:bodyPr wrap="square" rtlCol="0">
            <a:spAutoFit/>
          </a:bodyPr>
          <a:lstStyle/>
          <a:p>
            <a:r>
              <a:rPr lang="en-US" sz="1400" dirty="0">
                <a:ln w="0"/>
                <a:effectLst>
                  <a:outerShdw blurRad="38100" dist="19050" dir="2700000" algn="tl" rotWithShape="0">
                    <a:schemeClr val="dk1">
                      <a:alpha val="40000"/>
                    </a:schemeClr>
                  </a:outerShdw>
                </a:effectLst>
              </a:rPr>
              <a:t>C</a:t>
            </a:r>
          </a:p>
        </p:txBody>
      </p:sp>
      <p:sp>
        <p:nvSpPr>
          <p:cNvPr id="42" name="Rectangle 41"/>
          <p:cNvSpPr/>
          <p:nvPr/>
        </p:nvSpPr>
        <p:spPr>
          <a:xfrm>
            <a:off x="3675483" y="4364212"/>
            <a:ext cx="1151169" cy="6096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Normal + Discount</a:t>
            </a:r>
          </a:p>
        </p:txBody>
      </p:sp>
      <p:sp>
        <p:nvSpPr>
          <p:cNvPr id="46" name="TextBox 45"/>
          <p:cNvSpPr txBox="1"/>
          <p:nvPr/>
        </p:nvSpPr>
        <p:spPr>
          <a:xfrm>
            <a:off x="4230907" y="3933358"/>
            <a:ext cx="287792" cy="338554"/>
          </a:xfrm>
          <a:prstGeom prst="rect">
            <a:avLst/>
          </a:prstGeom>
          <a:noFill/>
        </p:spPr>
        <p:txBody>
          <a:bodyPr wrap="square" rtlCol="0">
            <a:spAutoFit/>
          </a:bodyPr>
          <a:lstStyle/>
          <a:p>
            <a:r>
              <a:rPr lang="en-US" sz="1600" dirty="0"/>
              <a:t>Y</a:t>
            </a:r>
          </a:p>
        </p:txBody>
      </p:sp>
      <p:sp>
        <p:nvSpPr>
          <p:cNvPr id="47" name="Rectangle 46"/>
          <p:cNvSpPr/>
          <p:nvPr/>
        </p:nvSpPr>
        <p:spPr>
          <a:xfrm>
            <a:off x="5053822" y="4363699"/>
            <a:ext cx="1151169" cy="609600"/>
          </a:xfrm>
          <a:prstGeom prst="rect">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Normal Letter</a:t>
            </a:r>
          </a:p>
        </p:txBody>
      </p:sp>
      <p:sp>
        <p:nvSpPr>
          <p:cNvPr id="48" name="Rectangle 47"/>
          <p:cNvSpPr/>
          <p:nvPr/>
        </p:nvSpPr>
        <p:spPr>
          <a:xfrm>
            <a:off x="6432161" y="4363699"/>
            <a:ext cx="1151169" cy="6096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Special + Discount</a:t>
            </a:r>
          </a:p>
        </p:txBody>
      </p:sp>
      <p:sp>
        <p:nvSpPr>
          <p:cNvPr id="49" name="Rectangle 48"/>
          <p:cNvSpPr/>
          <p:nvPr/>
        </p:nvSpPr>
        <p:spPr>
          <a:xfrm>
            <a:off x="7810500" y="4363699"/>
            <a:ext cx="1151169" cy="60960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Special Letter</a:t>
            </a:r>
          </a:p>
        </p:txBody>
      </p:sp>
      <p:sp>
        <p:nvSpPr>
          <p:cNvPr id="60" name="TextBox 59"/>
          <p:cNvSpPr txBox="1"/>
          <p:nvPr/>
        </p:nvSpPr>
        <p:spPr>
          <a:xfrm>
            <a:off x="5315255" y="3933357"/>
            <a:ext cx="287792" cy="338554"/>
          </a:xfrm>
          <a:prstGeom prst="rect">
            <a:avLst/>
          </a:prstGeom>
          <a:noFill/>
        </p:spPr>
        <p:txBody>
          <a:bodyPr wrap="square" rtlCol="0">
            <a:spAutoFit/>
          </a:bodyPr>
          <a:lstStyle/>
          <a:p>
            <a:r>
              <a:rPr lang="en-US" sz="1600" dirty="0"/>
              <a:t>N</a:t>
            </a:r>
            <a:endParaRPr lang="en-US" sz="1200" dirty="0"/>
          </a:p>
        </p:txBody>
      </p:sp>
      <p:sp>
        <p:nvSpPr>
          <p:cNvPr id="61" name="TextBox 60"/>
          <p:cNvSpPr txBox="1"/>
          <p:nvPr/>
        </p:nvSpPr>
        <p:spPr>
          <a:xfrm>
            <a:off x="7014012" y="3927544"/>
            <a:ext cx="287792" cy="338554"/>
          </a:xfrm>
          <a:prstGeom prst="rect">
            <a:avLst/>
          </a:prstGeom>
          <a:noFill/>
        </p:spPr>
        <p:txBody>
          <a:bodyPr wrap="square" rtlCol="0">
            <a:spAutoFit/>
          </a:bodyPr>
          <a:lstStyle/>
          <a:p>
            <a:r>
              <a:rPr lang="en-US" sz="1600" dirty="0"/>
              <a:t>Y</a:t>
            </a:r>
            <a:endParaRPr lang="en-US" sz="1200" dirty="0"/>
          </a:p>
        </p:txBody>
      </p:sp>
      <p:sp>
        <p:nvSpPr>
          <p:cNvPr id="62" name="TextBox 61"/>
          <p:cNvSpPr txBox="1"/>
          <p:nvPr/>
        </p:nvSpPr>
        <p:spPr>
          <a:xfrm>
            <a:off x="8135415" y="3933356"/>
            <a:ext cx="287792" cy="338554"/>
          </a:xfrm>
          <a:prstGeom prst="rect">
            <a:avLst/>
          </a:prstGeom>
          <a:noFill/>
        </p:spPr>
        <p:txBody>
          <a:bodyPr wrap="square" rtlCol="0">
            <a:spAutoFit/>
          </a:bodyPr>
          <a:lstStyle/>
          <a:p>
            <a:r>
              <a:rPr lang="en-US" sz="1600" dirty="0"/>
              <a:t>N</a:t>
            </a:r>
          </a:p>
        </p:txBody>
      </p:sp>
      <p:cxnSp>
        <p:nvCxnSpPr>
          <p:cNvPr id="26" name="Straight Arrow Connector 25"/>
          <p:cNvCxnSpPr>
            <a:stCxn id="8" idx="4"/>
            <a:endCxn id="42" idx="0"/>
          </p:cNvCxnSpPr>
          <p:nvPr/>
        </p:nvCxnSpPr>
        <p:spPr>
          <a:xfrm flipH="1">
            <a:off x="4251068" y="3973136"/>
            <a:ext cx="639381" cy="39107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4"/>
            <a:endCxn id="47" idx="0"/>
          </p:cNvCxnSpPr>
          <p:nvPr/>
        </p:nvCxnSpPr>
        <p:spPr>
          <a:xfrm>
            <a:off x="4890449" y="3973136"/>
            <a:ext cx="738958" cy="39056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4"/>
            <a:endCxn id="48" idx="0"/>
          </p:cNvCxnSpPr>
          <p:nvPr/>
        </p:nvCxnSpPr>
        <p:spPr>
          <a:xfrm flipH="1">
            <a:off x="7007746" y="3946431"/>
            <a:ext cx="614522" cy="41726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136" name="Straight Arrow Connector 91135"/>
          <p:cNvCxnSpPr>
            <a:stCxn id="12" idx="4"/>
            <a:endCxn id="49" idx="0"/>
          </p:cNvCxnSpPr>
          <p:nvPr/>
        </p:nvCxnSpPr>
        <p:spPr>
          <a:xfrm>
            <a:off x="7622268" y="3946431"/>
            <a:ext cx="763817" cy="41726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507101"/>
      </p:ext>
    </p:extLst>
  </p:cSld>
  <p:clrMapOvr>
    <a:masterClrMapping/>
  </p:clrMapOvr>
  <p:transition spd="slow" advTm="11050">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Create a decision tree for the printer example</a:t>
            </a:r>
          </a:p>
        </p:txBody>
      </p:sp>
      <p:sp>
        <p:nvSpPr>
          <p:cNvPr id="5" name="Slide Number Placeholder 4"/>
          <p:cNvSpPr>
            <a:spLocks noGrp="1"/>
          </p:cNvSpPr>
          <p:nvPr>
            <p:ph type="sldNum" sz="quarter" idx="12"/>
          </p:nvPr>
        </p:nvSpPr>
        <p:spPr/>
        <p:txBody>
          <a:bodyPr/>
          <a:lstStyle/>
          <a:p>
            <a:fld id="{F37AAC58-F4AF-4259-A743-B8A5D13D3586}" type="slidenum">
              <a:rPr lang="en-US" smtClean="0"/>
              <a:pPr/>
              <a:t>39</a:t>
            </a:fld>
            <a:endParaRPr lang="en-US" dirty="0"/>
          </a:p>
        </p:txBody>
      </p:sp>
      <p:pic>
        <p:nvPicPr>
          <p:cNvPr id="147457" name="Picture 1"/>
          <p:cNvPicPr>
            <a:picLocks noChangeAspect="1" noChangeArrowheads="1"/>
          </p:cNvPicPr>
          <p:nvPr/>
        </p:nvPicPr>
        <p:blipFill>
          <a:blip r:embed="rId2" cstate="print"/>
          <a:srcRect/>
          <a:stretch>
            <a:fillRect/>
          </a:stretch>
        </p:blipFill>
        <p:spPr bwMode="auto">
          <a:xfrm>
            <a:off x="685800" y="1371600"/>
            <a:ext cx="7288566" cy="4504334"/>
          </a:xfrm>
          <a:prstGeom prst="rect">
            <a:avLst/>
          </a:prstGeom>
          <a:noFill/>
          <a:ln w="9525">
            <a:noFill/>
            <a:miter lim="800000"/>
            <a:headEnd/>
            <a:tailEnd/>
          </a:ln>
        </p:spPr>
      </p:pic>
    </p:spTree>
    <p:extLst>
      <p:ext uri="{BB962C8B-B14F-4D97-AF65-F5344CB8AC3E}">
        <p14:creationId xmlns:p14="http://schemas.microsoft.com/office/powerpoint/2010/main" val="319598757"/>
      </p:ext>
    </p:extLst>
  </p:cSld>
  <p:clrMapOvr>
    <a:masterClrMapping/>
  </p:clrMapOvr>
  <p:transition spd="slow" advTm="19981">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2" y="1100755"/>
            <a:ext cx="7134951" cy="4511810"/>
          </a:xfrm>
        </p:spPr>
        <p:txBody>
          <a:bodyPr/>
          <a:lstStyle/>
          <a:p>
            <a:pPr>
              <a:spcAft>
                <a:spcPts val="0"/>
              </a:spcAft>
            </a:pPr>
            <a:endParaRPr lang="en-US" sz="26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Simple Model</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a:t>
            </a:fld>
            <a:endParaRPr lang="en-US" dirty="0"/>
          </a:p>
        </p:txBody>
      </p:sp>
      <p:pic>
        <p:nvPicPr>
          <p:cNvPr id="7" name="Picture 6"/>
          <p:cNvPicPr>
            <a:picLocks noChangeAspect="1"/>
          </p:cNvPicPr>
          <p:nvPr/>
        </p:nvPicPr>
        <p:blipFill>
          <a:blip r:embed="rId3"/>
          <a:stretch>
            <a:fillRect/>
          </a:stretch>
        </p:blipFill>
        <p:spPr>
          <a:xfrm>
            <a:off x="848207" y="1687108"/>
            <a:ext cx="7302500" cy="4114800"/>
          </a:xfrm>
          <a:prstGeom prst="rect">
            <a:avLst/>
          </a:prstGeom>
        </p:spPr>
      </p:pic>
    </p:spTree>
    <p:extLst>
      <p:ext uri="{BB962C8B-B14F-4D97-AF65-F5344CB8AC3E}">
        <p14:creationId xmlns:p14="http://schemas.microsoft.com/office/powerpoint/2010/main" val="867975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3" y="1655195"/>
            <a:ext cx="8459962" cy="3909683"/>
          </a:xfrm>
        </p:spPr>
        <p:txBody>
          <a:bodyPr/>
          <a:lstStyle/>
          <a:p>
            <a:pPr marL="342900" indent="-342900">
              <a:buFont typeface="Arial"/>
              <a:buChar char="•"/>
            </a:pPr>
            <a:r>
              <a:rPr lang="en-US" sz="2400" dirty="0">
                <a:latin typeface="Gill Sans MT" charset="0"/>
                <a:ea typeface="Gill Sans MT" charset="0"/>
                <a:cs typeface="Gill Sans MT" charset="0"/>
              </a:rPr>
              <a:t>No charges are reimbursed to a patient until the deductible has been met.  </a:t>
            </a:r>
          </a:p>
          <a:p>
            <a:pPr marL="342900" indent="-342900">
              <a:buFont typeface="Arial"/>
              <a:buChar char="•"/>
            </a:pPr>
            <a:r>
              <a:rPr lang="en-US" sz="2400" dirty="0">
                <a:latin typeface="Gill Sans MT" charset="0"/>
                <a:ea typeface="Gill Sans MT" charset="0"/>
                <a:cs typeface="Gill Sans MT" charset="0"/>
              </a:rPr>
              <a:t>After the deductible has been met, the amount to be reimbursed depends on whether or not the doctor or hospital is a  “preferred provider”.  </a:t>
            </a:r>
          </a:p>
          <a:p>
            <a:pPr marL="800100" lvl="1" indent="-342900">
              <a:buFont typeface="Arial"/>
              <a:buChar char="•"/>
            </a:pPr>
            <a:r>
              <a:rPr lang="en-US" sz="2200" dirty="0">
                <a:latin typeface="Gill Sans MT" charset="0"/>
                <a:ea typeface="Gill Sans MT" charset="0"/>
                <a:cs typeface="Gill Sans MT" charset="0"/>
              </a:rPr>
              <a:t>For preferred providers, doctor’s office visits are reimbursed at 55% and hospital visits are reimbursed at 95%.  </a:t>
            </a:r>
          </a:p>
          <a:p>
            <a:pPr marL="800100" lvl="1" indent="-342900">
              <a:buFont typeface="Arial"/>
              <a:buChar char="•"/>
            </a:pPr>
            <a:r>
              <a:rPr lang="en-US" sz="2200" dirty="0">
                <a:latin typeface="Gill Sans MT" charset="0"/>
                <a:ea typeface="Gill Sans MT" charset="0"/>
                <a:cs typeface="Gill Sans MT" charset="0"/>
              </a:rPr>
              <a:t>For other providers, reimburse 40% for doctor’s office visits and 70% for hospital visits.</a:t>
            </a:r>
          </a:p>
        </p:txBody>
      </p:sp>
      <p:sp>
        <p:nvSpPr>
          <p:cNvPr id="3" name="Title 2"/>
          <p:cNvSpPr>
            <a:spLocks noGrp="1"/>
          </p:cNvSpPr>
          <p:nvPr>
            <p:ph type="title"/>
          </p:nvPr>
        </p:nvSpPr>
        <p:spPr>
          <a:xfrm>
            <a:off x="250162" y="334713"/>
            <a:ext cx="7923694" cy="662814"/>
          </a:xfrm>
        </p:spPr>
        <p:txBody>
          <a:bodyPr/>
          <a:lstStyle/>
          <a:p>
            <a:r>
              <a:rPr lang="en-US" dirty="0"/>
              <a:t>Exercise:   Medical Insurance Decision Table</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40</a:t>
            </a:fld>
            <a:endParaRPr lang="en-US" dirty="0"/>
          </a:p>
        </p:txBody>
      </p:sp>
      <p:sp>
        <p:nvSpPr>
          <p:cNvPr id="7" name="TextBox 6"/>
          <p:cNvSpPr txBox="1"/>
          <p:nvPr/>
        </p:nvSpPr>
        <p:spPr>
          <a:xfrm rot="16200000">
            <a:off x="8602950" y="6265953"/>
            <a:ext cx="1320800" cy="369332"/>
          </a:xfrm>
          <a:prstGeom prst="rect">
            <a:avLst/>
          </a:prstGeom>
          <a:noFill/>
        </p:spPr>
        <p:txBody>
          <a:bodyPr wrap="square" rtlCol="0">
            <a:spAutoFit/>
          </a:bodyPr>
          <a:lstStyle/>
          <a:p>
            <a:r>
              <a:rPr lang="en-US" dirty="0"/>
              <a:t>Visit Type?</a:t>
            </a:r>
          </a:p>
        </p:txBody>
      </p:sp>
    </p:spTree>
    <p:extLst>
      <p:ext uri="{BB962C8B-B14F-4D97-AF65-F5344CB8AC3E}">
        <p14:creationId xmlns:p14="http://schemas.microsoft.com/office/powerpoint/2010/main" val="1317781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3" y="1176376"/>
            <a:ext cx="8459962" cy="2162551"/>
          </a:xfrm>
        </p:spPr>
        <p:txBody>
          <a:bodyPr/>
          <a:lstStyle/>
          <a:p>
            <a:r>
              <a:rPr lang="en-US" sz="2000" i="1" dirty="0">
                <a:latin typeface="Gill Sans MT" charset="0"/>
                <a:ea typeface="Gill Sans MT" charset="0"/>
                <a:cs typeface="Gill Sans MT" charset="0"/>
              </a:rPr>
              <a:t>No charges are reimbursed to the patient until the deductible has been met.  After the deductible has been met, the amount to be reimbursed depends on whether or not the doctor or hospital is a </a:t>
            </a:r>
            <a:br>
              <a:rPr lang="en-US" sz="2000" i="1" dirty="0">
                <a:latin typeface="Gill Sans MT" charset="0"/>
                <a:ea typeface="Gill Sans MT" charset="0"/>
                <a:cs typeface="Gill Sans MT" charset="0"/>
              </a:rPr>
            </a:br>
            <a:r>
              <a:rPr lang="en-US" sz="2000" i="1" dirty="0">
                <a:latin typeface="Gill Sans MT" charset="0"/>
                <a:ea typeface="Gill Sans MT" charset="0"/>
                <a:cs typeface="Gill Sans MT" charset="0"/>
              </a:rPr>
              <a:t>“preferred provider”.  For preferred providers, doctor’s office visits are reimbursed at 55% and hospital visits are reimbursed at 95%.  For other providers, reimburse 40% for doctor’s office visits and 70% for hospital visits.</a:t>
            </a:r>
          </a:p>
        </p:txBody>
      </p:sp>
      <p:sp>
        <p:nvSpPr>
          <p:cNvPr id="3" name="Title 2"/>
          <p:cNvSpPr>
            <a:spLocks noGrp="1"/>
          </p:cNvSpPr>
          <p:nvPr>
            <p:ph type="title"/>
          </p:nvPr>
        </p:nvSpPr>
        <p:spPr>
          <a:xfrm>
            <a:off x="250162" y="334713"/>
            <a:ext cx="7923694" cy="662814"/>
          </a:xfrm>
        </p:spPr>
        <p:txBody>
          <a:bodyPr/>
          <a:lstStyle/>
          <a:p>
            <a:r>
              <a:rPr lang="en-US" dirty="0"/>
              <a:t>Medical Insurance Decision Table</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41</a:t>
            </a:fld>
            <a:endParaRPr lang="en-US" dirty="0"/>
          </a:p>
        </p:txBody>
      </p:sp>
      <p:sp>
        <p:nvSpPr>
          <p:cNvPr id="7" name="TextBox 6"/>
          <p:cNvSpPr txBox="1"/>
          <p:nvPr/>
        </p:nvSpPr>
        <p:spPr>
          <a:xfrm rot="16200000">
            <a:off x="8602950" y="6265953"/>
            <a:ext cx="1320800" cy="369332"/>
          </a:xfrm>
          <a:prstGeom prst="rect">
            <a:avLst/>
          </a:prstGeom>
          <a:noFill/>
        </p:spPr>
        <p:txBody>
          <a:bodyPr wrap="square" rtlCol="0">
            <a:spAutoFit/>
          </a:bodyPr>
          <a:lstStyle/>
          <a:p>
            <a:r>
              <a:rPr lang="en-US" dirty="0"/>
              <a:t>Visit Type?</a:t>
            </a:r>
          </a:p>
        </p:txBody>
      </p:sp>
      <p:graphicFrame>
        <p:nvGraphicFramePr>
          <p:cNvPr id="10" name="Table 9"/>
          <p:cNvGraphicFramePr>
            <a:graphicFrameLocks noGrp="1"/>
          </p:cNvGraphicFramePr>
          <p:nvPr>
            <p:extLst>
              <p:ext uri="{D42A27DB-BD31-4B8C-83A1-F6EECF244321}">
                <p14:modId xmlns:p14="http://schemas.microsoft.com/office/powerpoint/2010/main" val="3562477054"/>
              </p:ext>
            </p:extLst>
          </p:nvPr>
        </p:nvGraphicFramePr>
        <p:xfrm>
          <a:off x="1041768" y="3296122"/>
          <a:ext cx="6677974" cy="2743910"/>
        </p:xfrm>
        <a:graphic>
          <a:graphicData uri="http://schemas.openxmlformats.org/drawingml/2006/table">
            <a:tbl>
              <a:tblPr/>
              <a:tblGrid>
                <a:gridCol w="1517721">
                  <a:extLst>
                    <a:ext uri="{9D8B030D-6E8A-4147-A177-3AD203B41FA5}">
                      <a16:colId xmlns:a16="http://schemas.microsoft.com/office/drawing/2014/main" val="20000"/>
                    </a:ext>
                  </a:extLst>
                </a:gridCol>
                <a:gridCol w="607088">
                  <a:extLst>
                    <a:ext uri="{9D8B030D-6E8A-4147-A177-3AD203B41FA5}">
                      <a16:colId xmlns:a16="http://schemas.microsoft.com/office/drawing/2014/main" val="20001"/>
                    </a:ext>
                  </a:extLst>
                </a:gridCol>
                <a:gridCol w="639019">
                  <a:extLst>
                    <a:ext uri="{9D8B030D-6E8A-4147-A177-3AD203B41FA5}">
                      <a16:colId xmlns:a16="http://schemas.microsoft.com/office/drawing/2014/main" val="20002"/>
                    </a:ext>
                  </a:extLst>
                </a:gridCol>
                <a:gridCol w="559981">
                  <a:extLst>
                    <a:ext uri="{9D8B030D-6E8A-4147-A177-3AD203B41FA5}">
                      <a16:colId xmlns:a16="http://schemas.microsoft.com/office/drawing/2014/main" val="20003"/>
                    </a:ext>
                  </a:extLst>
                </a:gridCol>
                <a:gridCol w="500849">
                  <a:extLst>
                    <a:ext uri="{9D8B030D-6E8A-4147-A177-3AD203B41FA5}">
                      <a16:colId xmlns:a16="http://schemas.microsoft.com/office/drawing/2014/main" val="20004"/>
                    </a:ext>
                  </a:extLst>
                </a:gridCol>
                <a:gridCol w="546381">
                  <a:extLst>
                    <a:ext uri="{9D8B030D-6E8A-4147-A177-3AD203B41FA5}">
                      <a16:colId xmlns:a16="http://schemas.microsoft.com/office/drawing/2014/main" val="20005"/>
                    </a:ext>
                  </a:extLst>
                </a:gridCol>
                <a:gridCol w="591910">
                  <a:extLst>
                    <a:ext uri="{9D8B030D-6E8A-4147-A177-3AD203B41FA5}">
                      <a16:colId xmlns:a16="http://schemas.microsoft.com/office/drawing/2014/main" val="20006"/>
                    </a:ext>
                  </a:extLst>
                </a:gridCol>
                <a:gridCol w="546381">
                  <a:extLst>
                    <a:ext uri="{9D8B030D-6E8A-4147-A177-3AD203B41FA5}">
                      <a16:colId xmlns:a16="http://schemas.microsoft.com/office/drawing/2014/main" val="20007"/>
                    </a:ext>
                  </a:extLst>
                </a:gridCol>
                <a:gridCol w="591910">
                  <a:extLst>
                    <a:ext uri="{9D8B030D-6E8A-4147-A177-3AD203B41FA5}">
                      <a16:colId xmlns:a16="http://schemas.microsoft.com/office/drawing/2014/main" val="20008"/>
                    </a:ext>
                  </a:extLst>
                </a:gridCol>
                <a:gridCol w="576734">
                  <a:extLst>
                    <a:ext uri="{9D8B030D-6E8A-4147-A177-3AD203B41FA5}">
                      <a16:colId xmlns:a16="http://schemas.microsoft.com/office/drawing/2014/main" val="20009"/>
                    </a:ext>
                  </a:extLst>
                </a:gridCol>
              </a:tblGrid>
              <a:tr h="274391">
                <a:tc>
                  <a:txBody>
                    <a:bodyPr/>
                    <a:lstStyle/>
                    <a:p>
                      <a:pPr algn="l"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Values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a:r>
                        <a:rPr lang="en-US" sz="1200" dirty="0"/>
                        <a:t>2</a:t>
                      </a:r>
                    </a:p>
                  </a:txBody>
                  <a:tcPr marL="12700" marR="12700" marT="12700"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3</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4</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5</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6</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7</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8</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4391">
                <a:tc>
                  <a:txBody>
                    <a:bodyPr/>
                    <a:lstStyle/>
                    <a:p>
                      <a:pPr algn="l" fontAlgn="b"/>
                      <a:r>
                        <a:rPr lang="en-US" sz="1200" b="0" i="0" u="none" strike="noStrike" dirty="0">
                          <a:solidFill>
                            <a:srgbClr val="000000"/>
                          </a:solidFill>
                          <a:effectLst/>
                          <a:latin typeface="Calibri"/>
                        </a:rPr>
                        <a:t>Met Deductible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4391">
                <a:tc>
                  <a:txBody>
                    <a:bodyPr/>
                    <a:lstStyle/>
                    <a:p>
                      <a:pPr algn="l" fontAlgn="b"/>
                      <a:r>
                        <a:rPr lang="en-US" sz="1200" b="0" i="0" u="none" strike="noStrike" dirty="0">
                          <a:solidFill>
                            <a:srgbClr val="000000"/>
                          </a:solidFill>
                          <a:effectLst/>
                          <a:latin typeface="Calibri"/>
                        </a:rPr>
                        <a:t>Preferred Provider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4391">
                <a:tc>
                  <a:txBody>
                    <a:bodyPr/>
                    <a:lstStyle/>
                    <a:p>
                      <a:pPr algn="l" fontAlgn="b"/>
                      <a:r>
                        <a:rPr lang="en-US" sz="1200" b="0" i="0" u="none" strike="noStrike">
                          <a:solidFill>
                            <a:srgbClr val="000000"/>
                          </a:solidFill>
                          <a:effectLst/>
                          <a:latin typeface="Calibri"/>
                        </a:rPr>
                        <a:t>Visit Type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u-HU" sz="1200" b="0" i="0" u="none" strike="noStrike">
                          <a:solidFill>
                            <a:srgbClr val="000000"/>
                          </a:solidFill>
                          <a:effectLst/>
                          <a:latin typeface="Calibri"/>
                        </a:rPr>
                        <a:t>{D,H}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4391">
                <a:tc>
                  <a:txBody>
                    <a:bodyPr/>
                    <a:lstStyle/>
                    <a:p>
                      <a:pPr algn="l" fontAlgn="b"/>
                      <a:r>
                        <a:rPr lang="en-US" sz="1200" b="1" i="0" u="none" strike="noStrike">
                          <a:solidFill>
                            <a:srgbClr val="000000"/>
                          </a:solidFill>
                          <a:effectLst/>
                          <a:latin typeface="Calibri"/>
                        </a:rPr>
                        <a:t>Results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4391">
                <a:tc>
                  <a:txBody>
                    <a:bodyPr/>
                    <a:lstStyle/>
                    <a:p>
                      <a:pPr algn="l" fontAlgn="b"/>
                      <a:r>
                        <a:rPr lang="en-US" sz="1200" b="0" i="0" u="none" strike="noStrike">
                          <a:solidFill>
                            <a:srgbClr val="000000"/>
                          </a:solidFill>
                          <a:effectLst/>
                          <a:latin typeface="Calibri"/>
                        </a:rPr>
                        <a:t>Reimburse 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4391">
                <a:tc>
                  <a:txBody>
                    <a:bodyPr/>
                    <a:lstStyle/>
                    <a:p>
                      <a:pPr algn="l" fontAlgn="b"/>
                      <a:r>
                        <a:rPr lang="en-US" sz="1200" b="0" i="0" u="none" strike="noStrike">
                          <a:solidFill>
                            <a:srgbClr val="000000"/>
                          </a:solidFill>
                          <a:effectLst/>
                          <a:latin typeface="Calibri"/>
                        </a:rPr>
                        <a:t>Reimburse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4391">
                <a:tc>
                  <a:txBody>
                    <a:bodyPr/>
                    <a:lstStyle/>
                    <a:p>
                      <a:pPr algn="l" fontAlgn="b"/>
                      <a:r>
                        <a:rPr lang="en-US" sz="1200" b="0" i="0" u="none" strike="noStrike">
                          <a:solidFill>
                            <a:srgbClr val="000000"/>
                          </a:solidFill>
                          <a:effectLst/>
                          <a:latin typeface="Calibri"/>
                        </a:rPr>
                        <a:t>Reimburse 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4391">
                <a:tc>
                  <a:txBody>
                    <a:bodyPr/>
                    <a:lstStyle/>
                    <a:p>
                      <a:pPr algn="l" fontAlgn="b"/>
                      <a:r>
                        <a:rPr lang="en-US" sz="1200" b="0" i="0" u="none" strike="noStrike">
                          <a:solidFill>
                            <a:srgbClr val="000000"/>
                          </a:solidFill>
                          <a:effectLst/>
                          <a:latin typeface="Calibri"/>
                        </a:rPr>
                        <a:t>Reimburse 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4391">
                <a:tc>
                  <a:txBody>
                    <a:bodyPr/>
                    <a:lstStyle/>
                    <a:p>
                      <a:pPr algn="l" fontAlgn="b"/>
                      <a:r>
                        <a:rPr lang="en-US" sz="1200" b="0" i="0" u="none" strike="noStrike">
                          <a:solidFill>
                            <a:srgbClr val="000000"/>
                          </a:solidFill>
                          <a:effectLst/>
                          <a:latin typeface="Calibri"/>
                        </a:rPr>
                        <a:t>Reimburse 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05179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162" y="334713"/>
            <a:ext cx="7923694" cy="662814"/>
          </a:xfrm>
        </p:spPr>
        <p:txBody>
          <a:bodyPr/>
          <a:lstStyle/>
          <a:p>
            <a:r>
              <a:rPr lang="en-US" dirty="0"/>
              <a:t>Can we reduce?</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42</a:t>
            </a:fld>
            <a:endParaRPr lang="en-US" dirty="0"/>
          </a:p>
        </p:txBody>
      </p:sp>
      <p:sp>
        <p:nvSpPr>
          <p:cNvPr id="7" name="TextBox 6"/>
          <p:cNvSpPr txBox="1"/>
          <p:nvPr/>
        </p:nvSpPr>
        <p:spPr>
          <a:xfrm rot="16200000">
            <a:off x="8602950" y="6265953"/>
            <a:ext cx="1320800" cy="369332"/>
          </a:xfrm>
          <a:prstGeom prst="rect">
            <a:avLst/>
          </a:prstGeom>
          <a:noFill/>
        </p:spPr>
        <p:txBody>
          <a:bodyPr wrap="square" rtlCol="0">
            <a:spAutoFit/>
          </a:bodyPr>
          <a:lstStyle/>
          <a:p>
            <a:r>
              <a:rPr lang="en-US" dirty="0"/>
              <a:t>Visit Type?</a:t>
            </a:r>
          </a:p>
        </p:txBody>
      </p:sp>
      <p:graphicFrame>
        <p:nvGraphicFramePr>
          <p:cNvPr id="10" name="Table 9"/>
          <p:cNvGraphicFramePr>
            <a:graphicFrameLocks noGrp="1"/>
          </p:cNvGraphicFramePr>
          <p:nvPr>
            <p:extLst>
              <p:ext uri="{D42A27DB-BD31-4B8C-83A1-F6EECF244321}">
                <p14:modId xmlns:p14="http://schemas.microsoft.com/office/powerpoint/2010/main" val="1523148202"/>
              </p:ext>
            </p:extLst>
          </p:nvPr>
        </p:nvGraphicFramePr>
        <p:xfrm>
          <a:off x="1143985" y="1216175"/>
          <a:ext cx="6136047" cy="2242310"/>
        </p:xfrm>
        <a:graphic>
          <a:graphicData uri="http://schemas.openxmlformats.org/drawingml/2006/table">
            <a:tbl>
              <a:tblPr/>
              <a:tblGrid>
                <a:gridCol w="1394556">
                  <a:extLst>
                    <a:ext uri="{9D8B030D-6E8A-4147-A177-3AD203B41FA5}">
                      <a16:colId xmlns:a16="http://schemas.microsoft.com/office/drawing/2014/main" val="20000"/>
                    </a:ext>
                  </a:extLst>
                </a:gridCol>
                <a:gridCol w="557822">
                  <a:extLst>
                    <a:ext uri="{9D8B030D-6E8A-4147-A177-3AD203B41FA5}">
                      <a16:colId xmlns:a16="http://schemas.microsoft.com/office/drawing/2014/main" val="20001"/>
                    </a:ext>
                  </a:extLst>
                </a:gridCol>
                <a:gridCol w="587162">
                  <a:extLst>
                    <a:ext uri="{9D8B030D-6E8A-4147-A177-3AD203B41FA5}">
                      <a16:colId xmlns:a16="http://schemas.microsoft.com/office/drawing/2014/main" val="20002"/>
                    </a:ext>
                  </a:extLst>
                </a:gridCol>
                <a:gridCol w="514538">
                  <a:extLst>
                    <a:ext uri="{9D8B030D-6E8A-4147-A177-3AD203B41FA5}">
                      <a16:colId xmlns:a16="http://schemas.microsoft.com/office/drawing/2014/main" val="20003"/>
                    </a:ext>
                  </a:extLst>
                </a:gridCol>
                <a:gridCol w="460204">
                  <a:extLst>
                    <a:ext uri="{9D8B030D-6E8A-4147-A177-3AD203B41FA5}">
                      <a16:colId xmlns:a16="http://schemas.microsoft.com/office/drawing/2014/main" val="20004"/>
                    </a:ext>
                  </a:extLst>
                </a:gridCol>
                <a:gridCol w="502041">
                  <a:extLst>
                    <a:ext uri="{9D8B030D-6E8A-4147-A177-3AD203B41FA5}">
                      <a16:colId xmlns:a16="http://schemas.microsoft.com/office/drawing/2014/main" val="20005"/>
                    </a:ext>
                  </a:extLst>
                </a:gridCol>
                <a:gridCol w="543876">
                  <a:extLst>
                    <a:ext uri="{9D8B030D-6E8A-4147-A177-3AD203B41FA5}">
                      <a16:colId xmlns:a16="http://schemas.microsoft.com/office/drawing/2014/main" val="20006"/>
                    </a:ext>
                  </a:extLst>
                </a:gridCol>
                <a:gridCol w="502041">
                  <a:extLst>
                    <a:ext uri="{9D8B030D-6E8A-4147-A177-3AD203B41FA5}">
                      <a16:colId xmlns:a16="http://schemas.microsoft.com/office/drawing/2014/main" val="20007"/>
                    </a:ext>
                  </a:extLst>
                </a:gridCol>
                <a:gridCol w="543876">
                  <a:extLst>
                    <a:ext uri="{9D8B030D-6E8A-4147-A177-3AD203B41FA5}">
                      <a16:colId xmlns:a16="http://schemas.microsoft.com/office/drawing/2014/main" val="20008"/>
                    </a:ext>
                  </a:extLst>
                </a:gridCol>
                <a:gridCol w="529931">
                  <a:extLst>
                    <a:ext uri="{9D8B030D-6E8A-4147-A177-3AD203B41FA5}">
                      <a16:colId xmlns:a16="http://schemas.microsoft.com/office/drawing/2014/main" val="20009"/>
                    </a:ext>
                  </a:extLst>
                </a:gridCol>
              </a:tblGrid>
              <a:tr h="224231">
                <a:tc>
                  <a:txBody>
                    <a:bodyPr/>
                    <a:lstStyle/>
                    <a:p>
                      <a:pPr algn="l"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Values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sz="1200" dirty="0"/>
                        <a:t>2</a:t>
                      </a:r>
                    </a:p>
                  </a:txBody>
                  <a:tcPr marL="12700" marR="12700" marT="12700"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3</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4</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5</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6</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7</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8</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4231">
                <a:tc>
                  <a:txBody>
                    <a:bodyPr/>
                    <a:lstStyle/>
                    <a:p>
                      <a:pPr algn="l" fontAlgn="b"/>
                      <a:r>
                        <a:rPr lang="en-US" sz="1200" b="0" i="0" u="none" strike="noStrike" dirty="0">
                          <a:solidFill>
                            <a:srgbClr val="000000"/>
                          </a:solidFill>
                          <a:effectLst/>
                          <a:latin typeface="Calibri"/>
                        </a:rPr>
                        <a:t>Met Deductible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231">
                <a:tc>
                  <a:txBody>
                    <a:bodyPr/>
                    <a:lstStyle/>
                    <a:p>
                      <a:pPr algn="l" fontAlgn="b"/>
                      <a:r>
                        <a:rPr lang="en-US" sz="1200" b="0" i="0" u="none" strike="noStrike">
                          <a:solidFill>
                            <a:srgbClr val="000000"/>
                          </a:solidFill>
                          <a:effectLst/>
                          <a:latin typeface="Calibri"/>
                        </a:rPr>
                        <a:t>Preferred Provider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4231">
                <a:tc>
                  <a:txBody>
                    <a:bodyPr/>
                    <a:lstStyle/>
                    <a:p>
                      <a:pPr algn="l" fontAlgn="b"/>
                      <a:r>
                        <a:rPr lang="en-US" sz="1200" b="0" i="0" u="none" strike="noStrike">
                          <a:solidFill>
                            <a:srgbClr val="000000"/>
                          </a:solidFill>
                          <a:effectLst/>
                          <a:latin typeface="Calibri"/>
                        </a:rPr>
                        <a:t>Visit Type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u-HU" sz="1200" b="0" i="0" u="none" strike="noStrike">
                          <a:solidFill>
                            <a:srgbClr val="000000"/>
                          </a:solidFill>
                          <a:effectLst/>
                          <a:latin typeface="Calibri"/>
                        </a:rPr>
                        <a:t>{D,H}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dirty="0">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4231">
                <a:tc>
                  <a:txBody>
                    <a:bodyPr/>
                    <a:lstStyle/>
                    <a:p>
                      <a:pPr algn="l" fontAlgn="b"/>
                      <a:r>
                        <a:rPr lang="en-US" sz="1200" b="1" i="0" u="none" strike="noStrike">
                          <a:solidFill>
                            <a:srgbClr val="000000"/>
                          </a:solidFill>
                          <a:effectLst/>
                          <a:latin typeface="Calibri"/>
                        </a:rPr>
                        <a:t>Results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4231">
                <a:tc>
                  <a:txBody>
                    <a:bodyPr/>
                    <a:lstStyle/>
                    <a:p>
                      <a:pPr algn="l" fontAlgn="b"/>
                      <a:r>
                        <a:rPr lang="en-US" sz="1200" b="0" i="0" u="none" strike="noStrike">
                          <a:solidFill>
                            <a:srgbClr val="000000"/>
                          </a:solidFill>
                          <a:effectLst/>
                          <a:latin typeface="Calibri"/>
                        </a:rPr>
                        <a:t>Reimburse 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4231">
                <a:tc>
                  <a:txBody>
                    <a:bodyPr/>
                    <a:lstStyle/>
                    <a:p>
                      <a:pPr algn="l" fontAlgn="b"/>
                      <a:r>
                        <a:rPr lang="en-US" sz="1200" b="0" i="0" u="none" strike="noStrike">
                          <a:solidFill>
                            <a:srgbClr val="000000"/>
                          </a:solidFill>
                          <a:effectLst/>
                          <a:latin typeface="Calibri"/>
                        </a:rPr>
                        <a:t>Reimburse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4231">
                <a:tc>
                  <a:txBody>
                    <a:bodyPr/>
                    <a:lstStyle/>
                    <a:p>
                      <a:pPr algn="l" fontAlgn="b"/>
                      <a:r>
                        <a:rPr lang="en-US" sz="1200" b="0" i="0" u="none" strike="noStrike">
                          <a:solidFill>
                            <a:srgbClr val="000000"/>
                          </a:solidFill>
                          <a:effectLst/>
                          <a:latin typeface="Calibri"/>
                        </a:rPr>
                        <a:t>Reimburse 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231">
                <a:tc>
                  <a:txBody>
                    <a:bodyPr/>
                    <a:lstStyle/>
                    <a:p>
                      <a:pPr algn="l" fontAlgn="b"/>
                      <a:r>
                        <a:rPr lang="en-US" sz="1200" b="0" i="0" u="none" strike="noStrike">
                          <a:solidFill>
                            <a:srgbClr val="000000"/>
                          </a:solidFill>
                          <a:effectLst/>
                          <a:latin typeface="Calibri"/>
                        </a:rPr>
                        <a:t>Reimburse 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231">
                <a:tc>
                  <a:txBody>
                    <a:bodyPr/>
                    <a:lstStyle/>
                    <a:p>
                      <a:pPr algn="l" fontAlgn="b"/>
                      <a:r>
                        <a:rPr lang="en-US" sz="1200" b="0" i="0" u="none" strike="noStrike">
                          <a:solidFill>
                            <a:srgbClr val="000000"/>
                          </a:solidFill>
                          <a:effectLst/>
                          <a:latin typeface="Calibri"/>
                        </a:rPr>
                        <a:t>Reimburse 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29107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162" y="334713"/>
            <a:ext cx="7923694" cy="662814"/>
          </a:xfrm>
        </p:spPr>
        <p:txBody>
          <a:bodyPr/>
          <a:lstStyle/>
          <a:p>
            <a:r>
              <a:rPr lang="en-US" dirty="0"/>
              <a:t>Can we reduce?</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43</a:t>
            </a:fld>
            <a:endParaRPr lang="en-US" dirty="0"/>
          </a:p>
        </p:txBody>
      </p:sp>
      <p:sp>
        <p:nvSpPr>
          <p:cNvPr id="7" name="TextBox 6"/>
          <p:cNvSpPr txBox="1"/>
          <p:nvPr/>
        </p:nvSpPr>
        <p:spPr>
          <a:xfrm rot="16200000">
            <a:off x="8602950" y="6265953"/>
            <a:ext cx="1320800" cy="369332"/>
          </a:xfrm>
          <a:prstGeom prst="rect">
            <a:avLst/>
          </a:prstGeom>
          <a:noFill/>
        </p:spPr>
        <p:txBody>
          <a:bodyPr wrap="square" rtlCol="0">
            <a:spAutoFit/>
          </a:bodyPr>
          <a:lstStyle/>
          <a:p>
            <a:r>
              <a:rPr lang="en-US" dirty="0"/>
              <a:t>Visit Type?</a:t>
            </a:r>
          </a:p>
        </p:txBody>
      </p:sp>
      <p:graphicFrame>
        <p:nvGraphicFramePr>
          <p:cNvPr id="10" name="Table 9"/>
          <p:cNvGraphicFramePr>
            <a:graphicFrameLocks noGrp="1"/>
          </p:cNvGraphicFramePr>
          <p:nvPr>
            <p:extLst>
              <p:ext uri="{D42A27DB-BD31-4B8C-83A1-F6EECF244321}">
                <p14:modId xmlns:p14="http://schemas.microsoft.com/office/powerpoint/2010/main" val="2287674073"/>
              </p:ext>
            </p:extLst>
          </p:nvPr>
        </p:nvGraphicFramePr>
        <p:xfrm>
          <a:off x="1143985" y="1216175"/>
          <a:ext cx="6136047" cy="2242310"/>
        </p:xfrm>
        <a:graphic>
          <a:graphicData uri="http://schemas.openxmlformats.org/drawingml/2006/table">
            <a:tbl>
              <a:tblPr/>
              <a:tblGrid>
                <a:gridCol w="1394556">
                  <a:extLst>
                    <a:ext uri="{9D8B030D-6E8A-4147-A177-3AD203B41FA5}">
                      <a16:colId xmlns:a16="http://schemas.microsoft.com/office/drawing/2014/main" val="20000"/>
                    </a:ext>
                  </a:extLst>
                </a:gridCol>
                <a:gridCol w="557822">
                  <a:extLst>
                    <a:ext uri="{9D8B030D-6E8A-4147-A177-3AD203B41FA5}">
                      <a16:colId xmlns:a16="http://schemas.microsoft.com/office/drawing/2014/main" val="20001"/>
                    </a:ext>
                  </a:extLst>
                </a:gridCol>
                <a:gridCol w="587162">
                  <a:extLst>
                    <a:ext uri="{9D8B030D-6E8A-4147-A177-3AD203B41FA5}">
                      <a16:colId xmlns:a16="http://schemas.microsoft.com/office/drawing/2014/main" val="20002"/>
                    </a:ext>
                  </a:extLst>
                </a:gridCol>
                <a:gridCol w="514538">
                  <a:extLst>
                    <a:ext uri="{9D8B030D-6E8A-4147-A177-3AD203B41FA5}">
                      <a16:colId xmlns:a16="http://schemas.microsoft.com/office/drawing/2014/main" val="20003"/>
                    </a:ext>
                  </a:extLst>
                </a:gridCol>
                <a:gridCol w="460204">
                  <a:extLst>
                    <a:ext uri="{9D8B030D-6E8A-4147-A177-3AD203B41FA5}">
                      <a16:colId xmlns:a16="http://schemas.microsoft.com/office/drawing/2014/main" val="20004"/>
                    </a:ext>
                  </a:extLst>
                </a:gridCol>
                <a:gridCol w="502041">
                  <a:extLst>
                    <a:ext uri="{9D8B030D-6E8A-4147-A177-3AD203B41FA5}">
                      <a16:colId xmlns:a16="http://schemas.microsoft.com/office/drawing/2014/main" val="20005"/>
                    </a:ext>
                  </a:extLst>
                </a:gridCol>
                <a:gridCol w="543876">
                  <a:extLst>
                    <a:ext uri="{9D8B030D-6E8A-4147-A177-3AD203B41FA5}">
                      <a16:colId xmlns:a16="http://schemas.microsoft.com/office/drawing/2014/main" val="20006"/>
                    </a:ext>
                  </a:extLst>
                </a:gridCol>
                <a:gridCol w="502041">
                  <a:extLst>
                    <a:ext uri="{9D8B030D-6E8A-4147-A177-3AD203B41FA5}">
                      <a16:colId xmlns:a16="http://schemas.microsoft.com/office/drawing/2014/main" val="20007"/>
                    </a:ext>
                  </a:extLst>
                </a:gridCol>
                <a:gridCol w="543876">
                  <a:extLst>
                    <a:ext uri="{9D8B030D-6E8A-4147-A177-3AD203B41FA5}">
                      <a16:colId xmlns:a16="http://schemas.microsoft.com/office/drawing/2014/main" val="20008"/>
                    </a:ext>
                  </a:extLst>
                </a:gridCol>
                <a:gridCol w="529931">
                  <a:extLst>
                    <a:ext uri="{9D8B030D-6E8A-4147-A177-3AD203B41FA5}">
                      <a16:colId xmlns:a16="http://schemas.microsoft.com/office/drawing/2014/main" val="20009"/>
                    </a:ext>
                  </a:extLst>
                </a:gridCol>
              </a:tblGrid>
              <a:tr h="224231">
                <a:tc>
                  <a:txBody>
                    <a:bodyPr/>
                    <a:lstStyle/>
                    <a:p>
                      <a:pPr algn="l"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Values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en-US" sz="1200" dirty="0"/>
                        <a:t>2</a:t>
                      </a:r>
                    </a:p>
                  </a:txBody>
                  <a:tcPr marL="12700" marR="12700" marT="12700" marB="0" anchor="b">
                    <a:lnL w="635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3</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4</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5</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6</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7</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8</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4231">
                <a:tc>
                  <a:txBody>
                    <a:bodyPr/>
                    <a:lstStyle/>
                    <a:p>
                      <a:pPr algn="l" fontAlgn="b"/>
                      <a:r>
                        <a:rPr lang="en-US" sz="1200" b="0" i="0" u="none" strike="noStrike" dirty="0">
                          <a:solidFill>
                            <a:srgbClr val="000000"/>
                          </a:solidFill>
                          <a:effectLst/>
                          <a:latin typeface="Calibri"/>
                        </a:rPr>
                        <a:t>Met Deductible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231">
                <a:tc>
                  <a:txBody>
                    <a:bodyPr/>
                    <a:lstStyle/>
                    <a:p>
                      <a:pPr algn="l" fontAlgn="b"/>
                      <a:r>
                        <a:rPr lang="en-US" sz="1200" b="0" i="0" u="none" strike="noStrike">
                          <a:solidFill>
                            <a:srgbClr val="000000"/>
                          </a:solidFill>
                          <a:effectLst/>
                          <a:latin typeface="Calibri"/>
                        </a:rPr>
                        <a:t>Preferred Provider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4231">
                <a:tc>
                  <a:txBody>
                    <a:bodyPr/>
                    <a:lstStyle/>
                    <a:p>
                      <a:pPr algn="l" fontAlgn="b"/>
                      <a:r>
                        <a:rPr lang="en-US" sz="1200" b="0" i="0" u="none" strike="noStrike">
                          <a:solidFill>
                            <a:srgbClr val="000000"/>
                          </a:solidFill>
                          <a:effectLst/>
                          <a:latin typeface="Calibri"/>
                        </a:rPr>
                        <a:t>Visit Type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u-HU" sz="1200" b="0" i="0" u="none" strike="noStrike">
                          <a:solidFill>
                            <a:srgbClr val="000000"/>
                          </a:solidFill>
                          <a:effectLst/>
                          <a:latin typeface="Calibri"/>
                        </a:rPr>
                        <a:t>{D,H}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dirty="0">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4231">
                <a:tc>
                  <a:txBody>
                    <a:bodyPr/>
                    <a:lstStyle/>
                    <a:p>
                      <a:pPr algn="l" fontAlgn="b"/>
                      <a:r>
                        <a:rPr lang="en-US" sz="1200" b="1" i="0" u="none" strike="noStrike">
                          <a:solidFill>
                            <a:srgbClr val="000000"/>
                          </a:solidFill>
                          <a:effectLst/>
                          <a:latin typeface="Calibri"/>
                        </a:rPr>
                        <a:t>Results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4231">
                <a:tc>
                  <a:txBody>
                    <a:bodyPr/>
                    <a:lstStyle/>
                    <a:p>
                      <a:pPr algn="l" fontAlgn="b"/>
                      <a:r>
                        <a:rPr lang="en-US" sz="1200" b="0" i="0" u="none" strike="noStrike">
                          <a:solidFill>
                            <a:srgbClr val="000000"/>
                          </a:solidFill>
                          <a:effectLst/>
                          <a:latin typeface="Calibri"/>
                        </a:rPr>
                        <a:t>Reimburse 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4231">
                <a:tc>
                  <a:txBody>
                    <a:bodyPr/>
                    <a:lstStyle/>
                    <a:p>
                      <a:pPr algn="l" fontAlgn="b"/>
                      <a:r>
                        <a:rPr lang="en-US" sz="1200" b="0" i="0" u="none" strike="noStrike">
                          <a:solidFill>
                            <a:srgbClr val="000000"/>
                          </a:solidFill>
                          <a:effectLst/>
                          <a:latin typeface="Calibri"/>
                        </a:rPr>
                        <a:t>Reimburse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4231">
                <a:tc>
                  <a:txBody>
                    <a:bodyPr/>
                    <a:lstStyle/>
                    <a:p>
                      <a:pPr algn="l" fontAlgn="b"/>
                      <a:r>
                        <a:rPr lang="en-US" sz="1200" b="0" i="0" u="none" strike="noStrike">
                          <a:solidFill>
                            <a:srgbClr val="000000"/>
                          </a:solidFill>
                          <a:effectLst/>
                          <a:latin typeface="Calibri"/>
                        </a:rPr>
                        <a:t>Reimburse 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231">
                <a:tc>
                  <a:txBody>
                    <a:bodyPr/>
                    <a:lstStyle/>
                    <a:p>
                      <a:pPr algn="l" fontAlgn="b"/>
                      <a:r>
                        <a:rPr lang="en-US" sz="1200" b="0" i="0" u="none" strike="noStrike">
                          <a:solidFill>
                            <a:srgbClr val="000000"/>
                          </a:solidFill>
                          <a:effectLst/>
                          <a:latin typeface="Calibri"/>
                        </a:rPr>
                        <a:t>Reimburse 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231">
                <a:tc>
                  <a:txBody>
                    <a:bodyPr/>
                    <a:lstStyle/>
                    <a:p>
                      <a:pPr algn="l" fontAlgn="b"/>
                      <a:r>
                        <a:rPr lang="en-US" sz="1200" b="0" i="0" u="none" strike="noStrike">
                          <a:solidFill>
                            <a:srgbClr val="000000"/>
                          </a:solidFill>
                          <a:effectLst/>
                          <a:latin typeface="Calibri"/>
                        </a:rPr>
                        <a:t>Reimburse 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1143984" y="3627313"/>
            <a:ext cx="6484385" cy="369332"/>
          </a:xfrm>
          <a:prstGeom prst="rect">
            <a:avLst/>
          </a:prstGeom>
          <a:noFill/>
        </p:spPr>
        <p:txBody>
          <a:bodyPr wrap="square" rtlCol="0">
            <a:spAutoFit/>
          </a:bodyPr>
          <a:lstStyle/>
          <a:p>
            <a:r>
              <a:rPr lang="en-US" dirty="0"/>
              <a:t>Combine 1 &amp; 2, 3 &amp; 4</a:t>
            </a:r>
          </a:p>
        </p:txBody>
      </p:sp>
      <p:graphicFrame>
        <p:nvGraphicFramePr>
          <p:cNvPr id="8" name="Table 7"/>
          <p:cNvGraphicFramePr>
            <a:graphicFrameLocks noGrp="1"/>
          </p:cNvGraphicFramePr>
          <p:nvPr>
            <p:extLst>
              <p:ext uri="{D42A27DB-BD31-4B8C-83A1-F6EECF244321}">
                <p14:modId xmlns:p14="http://schemas.microsoft.com/office/powerpoint/2010/main" val="923265642"/>
              </p:ext>
            </p:extLst>
          </p:nvPr>
        </p:nvGraphicFramePr>
        <p:xfrm>
          <a:off x="1143984" y="3996645"/>
          <a:ext cx="5119468" cy="2242310"/>
        </p:xfrm>
        <a:graphic>
          <a:graphicData uri="http://schemas.openxmlformats.org/drawingml/2006/table">
            <a:tbl>
              <a:tblPr/>
              <a:tblGrid>
                <a:gridCol w="1394556">
                  <a:extLst>
                    <a:ext uri="{9D8B030D-6E8A-4147-A177-3AD203B41FA5}">
                      <a16:colId xmlns:a16="http://schemas.microsoft.com/office/drawing/2014/main" val="20000"/>
                    </a:ext>
                  </a:extLst>
                </a:gridCol>
                <a:gridCol w="557822">
                  <a:extLst>
                    <a:ext uri="{9D8B030D-6E8A-4147-A177-3AD203B41FA5}">
                      <a16:colId xmlns:a16="http://schemas.microsoft.com/office/drawing/2014/main" val="20001"/>
                    </a:ext>
                  </a:extLst>
                </a:gridCol>
                <a:gridCol w="587162">
                  <a:extLst>
                    <a:ext uri="{9D8B030D-6E8A-4147-A177-3AD203B41FA5}">
                      <a16:colId xmlns:a16="http://schemas.microsoft.com/office/drawing/2014/main" val="20002"/>
                    </a:ext>
                  </a:extLst>
                </a:gridCol>
                <a:gridCol w="460204">
                  <a:extLst>
                    <a:ext uri="{9D8B030D-6E8A-4147-A177-3AD203B41FA5}">
                      <a16:colId xmlns:a16="http://schemas.microsoft.com/office/drawing/2014/main" val="20003"/>
                    </a:ext>
                  </a:extLst>
                </a:gridCol>
                <a:gridCol w="543876">
                  <a:extLst>
                    <a:ext uri="{9D8B030D-6E8A-4147-A177-3AD203B41FA5}">
                      <a16:colId xmlns:a16="http://schemas.microsoft.com/office/drawing/2014/main" val="20004"/>
                    </a:ext>
                  </a:extLst>
                </a:gridCol>
                <a:gridCol w="502041">
                  <a:extLst>
                    <a:ext uri="{9D8B030D-6E8A-4147-A177-3AD203B41FA5}">
                      <a16:colId xmlns:a16="http://schemas.microsoft.com/office/drawing/2014/main" val="20005"/>
                    </a:ext>
                  </a:extLst>
                </a:gridCol>
                <a:gridCol w="543876">
                  <a:extLst>
                    <a:ext uri="{9D8B030D-6E8A-4147-A177-3AD203B41FA5}">
                      <a16:colId xmlns:a16="http://schemas.microsoft.com/office/drawing/2014/main" val="20006"/>
                    </a:ext>
                  </a:extLst>
                </a:gridCol>
                <a:gridCol w="529931">
                  <a:extLst>
                    <a:ext uri="{9D8B030D-6E8A-4147-A177-3AD203B41FA5}">
                      <a16:colId xmlns:a16="http://schemas.microsoft.com/office/drawing/2014/main" val="20007"/>
                    </a:ext>
                  </a:extLst>
                </a:gridCol>
              </a:tblGrid>
              <a:tr h="224231">
                <a:tc>
                  <a:txBody>
                    <a:bodyPr/>
                    <a:lstStyle/>
                    <a:p>
                      <a:pPr algn="l"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Values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2</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dirty="0">
                          <a:solidFill>
                            <a:srgbClr val="000000"/>
                          </a:solidFill>
                          <a:effectLst/>
                          <a:latin typeface="Calibri"/>
                        </a:rPr>
                        <a:t>3</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4</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5</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6</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4231">
                <a:tc>
                  <a:txBody>
                    <a:bodyPr/>
                    <a:lstStyle/>
                    <a:p>
                      <a:pPr algn="l" fontAlgn="b"/>
                      <a:r>
                        <a:rPr lang="en-US" sz="1200" b="0" i="0" u="none" strike="noStrike" dirty="0">
                          <a:solidFill>
                            <a:srgbClr val="000000"/>
                          </a:solidFill>
                          <a:effectLst/>
                          <a:latin typeface="Calibri"/>
                        </a:rPr>
                        <a:t>Met Deductible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231">
                <a:tc>
                  <a:txBody>
                    <a:bodyPr/>
                    <a:lstStyle/>
                    <a:p>
                      <a:pPr algn="l" fontAlgn="b"/>
                      <a:r>
                        <a:rPr lang="en-US" sz="1200" b="0" i="0" u="none" strike="noStrike">
                          <a:solidFill>
                            <a:srgbClr val="000000"/>
                          </a:solidFill>
                          <a:effectLst/>
                          <a:latin typeface="Calibri"/>
                        </a:rPr>
                        <a:t>Preferred Provider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4231">
                <a:tc>
                  <a:txBody>
                    <a:bodyPr/>
                    <a:lstStyle/>
                    <a:p>
                      <a:pPr algn="l" fontAlgn="b"/>
                      <a:r>
                        <a:rPr lang="en-US" sz="1200" b="0" i="0" u="none" strike="noStrike">
                          <a:solidFill>
                            <a:srgbClr val="000000"/>
                          </a:solidFill>
                          <a:effectLst/>
                          <a:latin typeface="Calibri"/>
                        </a:rPr>
                        <a:t>Visit Type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u-HU" sz="1200" b="0" i="0" u="none" strike="noStrike">
                          <a:solidFill>
                            <a:srgbClr val="000000"/>
                          </a:solidFill>
                          <a:effectLst/>
                          <a:latin typeface="Calibri"/>
                        </a:rPr>
                        <a:t>{D,H}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4231">
                <a:tc>
                  <a:txBody>
                    <a:bodyPr/>
                    <a:lstStyle/>
                    <a:p>
                      <a:pPr algn="l" fontAlgn="b"/>
                      <a:r>
                        <a:rPr lang="en-US" sz="1200" b="1" i="0" u="none" strike="noStrike">
                          <a:solidFill>
                            <a:srgbClr val="000000"/>
                          </a:solidFill>
                          <a:effectLst/>
                          <a:latin typeface="Calibri"/>
                        </a:rPr>
                        <a:t>Results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4231">
                <a:tc>
                  <a:txBody>
                    <a:bodyPr/>
                    <a:lstStyle/>
                    <a:p>
                      <a:pPr algn="l" fontAlgn="b"/>
                      <a:r>
                        <a:rPr lang="en-US" sz="1200" b="0" i="0" u="none" strike="noStrike">
                          <a:solidFill>
                            <a:srgbClr val="000000"/>
                          </a:solidFill>
                          <a:effectLst/>
                          <a:latin typeface="Calibri"/>
                        </a:rPr>
                        <a:t>Reimburse 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4231">
                <a:tc>
                  <a:txBody>
                    <a:bodyPr/>
                    <a:lstStyle/>
                    <a:p>
                      <a:pPr algn="l" fontAlgn="b"/>
                      <a:r>
                        <a:rPr lang="en-US" sz="1200" b="0" i="0" u="none" strike="noStrike">
                          <a:solidFill>
                            <a:srgbClr val="000000"/>
                          </a:solidFill>
                          <a:effectLst/>
                          <a:latin typeface="Calibri"/>
                        </a:rPr>
                        <a:t>Reimburse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4231">
                <a:tc>
                  <a:txBody>
                    <a:bodyPr/>
                    <a:lstStyle/>
                    <a:p>
                      <a:pPr algn="l" fontAlgn="b"/>
                      <a:r>
                        <a:rPr lang="en-US" sz="1200" b="0" i="0" u="none" strike="noStrike">
                          <a:solidFill>
                            <a:srgbClr val="000000"/>
                          </a:solidFill>
                          <a:effectLst/>
                          <a:latin typeface="Calibri"/>
                        </a:rPr>
                        <a:t>Reimburse 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231">
                <a:tc>
                  <a:txBody>
                    <a:bodyPr/>
                    <a:lstStyle/>
                    <a:p>
                      <a:pPr algn="l" fontAlgn="b"/>
                      <a:r>
                        <a:rPr lang="en-US" sz="1200" b="0" i="0" u="none" strike="noStrike">
                          <a:solidFill>
                            <a:srgbClr val="000000"/>
                          </a:solidFill>
                          <a:effectLst/>
                          <a:latin typeface="Calibri"/>
                        </a:rPr>
                        <a:t>Reimburse 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231">
                <a:tc>
                  <a:txBody>
                    <a:bodyPr/>
                    <a:lstStyle/>
                    <a:p>
                      <a:pPr algn="l" fontAlgn="b"/>
                      <a:r>
                        <a:rPr lang="en-US" sz="1200" b="0" i="0" u="none" strike="noStrike" dirty="0">
                          <a:solidFill>
                            <a:srgbClr val="000000"/>
                          </a:solidFill>
                          <a:effectLst/>
                          <a:latin typeface="Calibri"/>
                        </a:rPr>
                        <a:t>Reimburse 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37882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162" y="334713"/>
            <a:ext cx="7923694" cy="662814"/>
          </a:xfrm>
        </p:spPr>
        <p:txBody>
          <a:bodyPr/>
          <a:lstStyle/>
          <a:p>
            <a:r>
              <a:rPr lang="en-US" dirty="0"/>
              <a:t>Can we reduce?</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470370520"/>
              </p:ext>
            </p:extLst>
          </p:nvPr>
        </p:nvGraphicFramePr>
        <p:xfrm>
          <a:off x="490841" y="1219916"/>
          <a:ext cx="5119468" cy="2185008"/>
        </p:xfrm>
        <a:graphic>
          <a:graphicData uri="http://schemas.openxmlformats.org/drawingml/2006/table">
            <a:tbl>
              <a:tblPr/>
              <a:tblGrid>
                <a:gridCol w="1394556">
                  <a:extLst>
                    <a:ext uri="{9D8B030D-6E8A-4147-A177-3AD203B41FA5}">
                      <a16:colId xmlns:a16="http://schemas.microsoft.com/office/drawing/2014/main" val="20000"/>
                    </a:ext>
                  </a:extLst>
                </a:gridCol>
                <a:gridCol w="557822">
                  <a:extLst>
                    <a:ext uri="{9D8B030D-6E8A-4147-A177-3AD203B41FA5}">
                      <a16:colId xmlns:a16="http://schemas.microsoft.com/office/drawing/2014/main" val="20001"/>
                    </a:ext>
                  </a:extLst>
                </a:gridCol>
                <a:gridCol w="587162">
                  <a:extLst>
                    <a:ext uri="{9D8B030D-6E8A-4147-A177-3AD203B41FA5}">
                      <a16:colId xmlns:a16="http://schemas.microsoft.com/office/drawing/2014/main" val="20002"/>
                    </a:ext>
                  </a:extLst>
                </a:gridCol>
                <a:gridCol w="460204">
                  <a:extLst>
                    <a:ext uri="{9D8B030D-6E8A-4147-A177-3AD203B41FA5}">
                      <a16:colId xmlns:a16="http://schemas.microsoft.com/office/drawing/2014/main" val="20003"/>
                    </a:ext>
                  </a:extLst>
                </a:gridCol>
                <a:gridCol w="543876">
                  <a:extLst>
                    <a:ext uri="{9D8B030D-6E8A-4147-A177-3AD203B41FA5}">
                      <a16:colId xmlns:a16="http://schemas.microsoft.com/office/drawing/2014/main" val="20004"/>
                    </a:ext>
                  </a:extLst>
                </a:gridCol>
                <a:gridCol w="502041">
                  <a:extLst>
                    <a:ext uri="{9D8B030D-6E8A-4147-A177-3AD203B41FA5}">
                      <a16:colId xmlns:a16="http://schemas.microsoft.com/office/drawing/2014/main" val="20005"/>
                    </a:ext>
                  </a:extLst>
                </a:gridCol>
                <a:gridCol w="543876">
                  <a:extLst>
                    <a:ext uri="{9D8B030D-6E8A-4147-A177-3AD203B41FA5}">
                      <a16:colId xmlns:a16="http://schemas.microsoft.com/office/drawing/2014/main" val="20006"/>
                    </a:ext>
                  </a:extLst>
                </a:gridCol>
                <a:gridCol w="529931">
                  <a:extLst>
                    <a:ext uri="{9D8B030D-6E8A-4147-A177-3AD203B41FA5}">
                      <a16:colId xmlns:a16="http://schemas.microsoft.com/office/drawing/2014/main" val="20007"/>
                    </a:ext>
                  </a:extLst>
                </a:gridCol>
              </a:tblGrid>
              <a:tr h="0">
                <a:tc>
                  <a:txBody>
                    <a:bodyPr/>
                    <a:lstStyle/>
                    <a:p>
                      <a:pPr algn="l"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Values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2</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3</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4</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5</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6</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4231">
                <a:tc>
                  <a:txBody>
                    <a:bodyPr/>
                    <a:lstStyle/>
                    <a:p>
                      <a:pPr algn="l" fontAlgn="b"/>
                      <a:r>
                        <a:rPr lang="en-US" sz="1200" b="0" i="0" u="none" strike="noStrike" dirty="0">
                          <a:solidFill>
                            <a:srgbClr val="000000"/>
                          </a:solidFill>
                          <a:effectLst/>
                          <a:latin typeface="Calibri"/>
                        </a:rPr>
                        <a:t>Met Deductible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231">
                <a:tc>
                  <a:txBody>
                    <a:bodyPr/>
                    <a:lstStyle/>
                    <a:p>
                      <a:pPr algn="l" fontAlgn="b"/>
                      <a:r>
                        <a:rPr lang="en-US" sz="1200" b="0" i="0" u="none" strike="noStrike">
                          <a:solidFill>
                            <a:srgbClr val="000000"/>
                          </a:solidFill>
                          <a:effectLst/>
                          <a:latin typeface="Calibri"/>
                        </a:rPr>
                        <a:t>Preferred Provider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4231">
                <a:tc>
                  <a:txBody>
                    <a:bodyPr/>
                    <a:lstStyle/>
                    <a:p>
                      <a:pPr algn="l" fontAlgn="b"/>
                      <a:r>
                        <a:rPr lang="en-US" sz="1200" b="0" i="0" u="none" strike="noStrike">
                          <a:solidFill>
                            <a:srgbClr val="000000"/>
                          </a:solidFill>
                          <a:effectLst/>
                          <a:latin typeface="Calibri"/>
                        </a:rPr>
                        <a:t>Visit Type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u-HU" sz="1200" b="0" i="0" u="none" strike="noStrike">
                          <a:solidFill>
                            <a:srgbClr val="000000"/>
                          </a:solidFill>
                          <a:effectLst/>
                          <a:latin typeface="Calibri"/>
                        </a:rPr>
                        <a:t>{D,H}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4231">
                <a:tc>
                  <a:txBody>
                    <a:bodyPr/>
                    <a:lstStyle/>
                    <a:p>
                      <a:pPr algn="l" fontAlgn="b"/>
                      <a:r>
                        <a:rPr lang="en-US" sz="1200" b="1" i="0" u="none" strike="noStrike">
                          <a:solidFill>
                            <a:srgbClr val="000000"/>
                          </a:solidFill>
                          <a:effectLst/>
                          <a:latin typeface="Calibri"/>
                        </a:rPr>
                        <a:t>Results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fontAlgn="b"/>
                      <a:r>
                        <a:rPr lang="en-US" sz="1200" b="0" i="0" u="none" strike="noStrike">
                          <a:solidFill>
                            <a:srgbClr val="000000"/>
                          </a:solidFill>
                          <a:effectLst/>
                          <a:latin typeface="Calibri"/>
                        </a:rPr>
                        <a:t>Reimburse 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4231">
                <a:tc>
                  <a:txBody>
                    <a:bodyPr/>
                    <a:lstStyle/>
                    <a:p>
                      <a:pPr algn="l" fontAlgn="b"/>
                      <a:r>
                        <a:rPr lang="en-US" sz="1200" b="0" i="0" u="none" strike="noStrike">
                          <a:solidFill>
                            <a:srgbClr val="000000"/>
                          </a:solidFill>
                          <a:effectLst/>
                          <a:latin typeface="Calibri"/>
                        </a:rPr>
                        <a:t>Reimburse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4231">
                <a:tc>
                  <a:txBody>
                    <a:bodyPr/>
                    <a:lstStyle/>
                    <a:p>
                      <a:pPr algn="l" fontAlgn="b"/>
                      <a:r>
                        <a:rPr lang="en-US" sz="1200" b="0" i="0" u="none" strike="noStrike">
                          <a:solidFill>
                            <a:srgbClr val="000000"/>
                          </a:solidFill>
                          <a:effectLst/>
                          <a:latin typeface="Calibri"/>
                        </a:rPr>
                        <a:t>Reimburse 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231">
                <a:tc>
                  <a:txBody>
                    <a:bodyPr/>
                    <a:lstStyle/>
                    <a:p>
                      <a:pPr algn="l" fontAlgn="b"/>
                      <a:r>
                        <a:rPr lang="en-US" sz="1200" b="0" i="0" u="none" strike="noStrike">
                          <a:solidFill>
                            <a:srgbClr val="000000"/>
                          </a:solidFill>
                          <a:effectLst/>
                          <a:latin typeface="Calibri"/>
                        </a:rPr>
                        <a:t>Reimburse 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231">
                <a:tc>
                  <a:txBody>
                    <a:bodyPr/>
                    <a:lstStyle/>
                    <a:p>
                      <a:pPr algn="l" fontAlgn="b"/>
                      <a:r>
                        <a:rPr lang="en-US" sz="1200" b="0" i="0" u="none" strike="noStrike">
                          <a:solidFill>
                            <a:srgbClr val="000000"/>
                          </a:solidFill>
                          <a:effectLst/>
                          <a:latin typeface="Calibri"/>
                        </a:rPr>
                        <a:t>Reimburse 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12685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162" y="334713"/>
            <a:ext cx="7923694" cy="662814"/>
          </a:xfrm>
        </p:spPr>
        <p:txBody>
          <a:bodyPr/>
          <a:lstStyle/>
          <a:p>
            <a:r>
              <a:rPr lang="en-US" dirty="0"/>
              <a:t>Can we reduce?</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45</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86074023"/>
              </p:ext>
            </p:extLst>
          </p:nvPr>
        </p:nvGraphicFramePr>
        <p:xfrm>
          <a:off x="490841" y="1219916"/>
          <a:ext cx="5119468" cy="2185008"/>
        </p:xfrm>
        <a:graphic>
          <a:graphicData uri="http://schemas.openxmlformats.org/drawingml/2006/table">
            <a:tbl>
              <a:tblPr/>
              <a:tblGrid>
                <a:gridCol w="1394556">
                  <a:extLst>
                    <a:ext uri="{9D8B030D-6E8A-4147-A177-3AD203B41FA5}">
                      <a16:colId xmlns:a16="http://schemas.microsoft.com/office/drawing/2014/main" val="20000"/>
                    </a:ext>
                  </a:extLst>
                </a:gridCol>
                <a:gridCol w="557822">
                  <a:extLst>
                    <a:ext uri="{9D8B030D-6E8A-4147-A177-3AD203B41FA5}">
                      <a16:colId xmlns:a16="http://schemas.microsoft.com/office/drawing/2014/main" val="20001"/>
                    </a:ext>
                  </a:extLst>
                </a:gridCol>
                <a:gridCol w="587162">
                  <a:extLst>
                    <a:ext uri="{9D8B030D-6E8A-4147-A177-3AD203B41FA5}">
                      <a16:colId xmlns:a16="http://schemas.microsoft.com/office/drawing/2014/main" val="20002"/>
                    </a:ext>
                  </a:extLst>
                </a:gridCol>
                <a:gridCol w="460204">
                  <a:extLst>
                    <a:ext uri="{9D8B030D-6E8A-4147-A177-3AD203B41FA5}">
                      <a16:colId xmlns:a16="http://schemas.microsoft.com/office/drawing/2014/main" val="20003"/>
                    </a:ext>
                  </a:extLst>
                </a:gridCol>
                <a:gridCol w="543876">
                  <a:extLst>
                    <a:ext uri="{9D8B030D-6E8A-4147-A177-3AD203B41FA5}">
                      <a16:colId xmlns:a16="http://schemas.microsoft.com/office/drawing/2014/main" val="20004"/>
                    </a:ext>
                  </a:extLst>
                </a:gridCol>
                <a:gridCol w="502041">
                  <a:extLst>
                    <a:ext uri="{9D8B030D-6E8A-4147-A177-3AD203B41FA5}">
                      <a16:colId xmlns:a16="http://schemas.microsoft.com/office/drawing/2014/main" val="20005"/>
                    </a:ext>
                  </a:extLst>
                </a:gridCol>
                <a:gridCol w="543876">
                  <a:extLst>
                    <a:ext uri="{9D8B030D-6E8A-4147-A177-3AD203B41FA5}">
                      <a16:colId xmlns:a16="http://schemas.microsoft.com/office/drawing/2014/main" val="20006"/>
                    </a:ext>
                  </a:extLst>
                </a:gridCol>
                <a:gridCol w="529931">
                  <a:extLst>
                    <a:ext uri="{9D8B030D-6E8A-4147-A177-3AD203B41FA5}">
                      <a16:colId xmlns:a16="http://schemas.microsoft.com/office/drawing/2014/main" val="20007"/>
                    </a:ext>
                  </a:extLst>
                </a:gridCol>
              </a:tblGrid>
              <a:tr h="0">
                <a:tc>
                  <a:txBody>
                    <a:bodyPr/>
                    <a:lstStyle/>
                    <a:p>
                      <a:pPr algn="l"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Values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2</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3</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4</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5</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6</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4231">
                <a:tc>
                  <a:txBody>
                    <a:bodyPr/>
                    <a:lstStyle/>
                    <a:p>
                      <a:pPr algn="l" fontAlgn="b"/>
                      <a:r>
                        <a:rPr lang="en-US" sz="1200" b="0" i="0" u="none" strike="noStrike" dirty="0">
                          <a:solidFill>
                            <a:srgbClr val="000000"/>
                          </a:solidFill>
                          <a:effectLst/>
                          <a:latin typeface="Calibri"/>
                        </a:rPr>
                        <a:t>Met Deductible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231">
                <a:tc>
                  <a:txBody>
                    <a:bodyPr/>
                    <a:lstStyle/>
                    <a:p>
                      <a:pPr algn="l" fontAlgn="b"/>
                      <a:r>
                        <a:rPr lang="en-US" sz="1200" b="0" i="0" u="none" strike="noStrike">
                          <a:solidFill>
                            <a:srgbClr val="000000"/>
                          </a:solidFill>
                          <a:effectLst/>
                          <a:latin typeface="Calibri"/>
                        </a:rPr>
                        <a:t>Preferred Provider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4231">
                <a:tc>
                  <a:txBody>
                    <a:bodyPr/>
                    <a:lstStyle/>
                    <a:p>
                      <a:pPr algn="l" fontAlgn="b"/>
                      <a:r>
                        <a:rPr lang="en-US" sz="1200" b="0" i="0" u="none" strike="noStrike">
                          <a:solidFill>
                            <a:srgbClr val="000000"/>
                          </a:solidFill>
                          <a:effectLst/>
                          <a:latin typeface="Calibri"/>
                        </a:rPr>
                        <a:t>Visit Type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u-HU" sz="1200" b="0" i="0" u="none" strike="noStrike">
                          <a:solidFill>
                            <a:srgbClr val="000000"/>
                          </a:solidFill>
                          <a:effectLst/>
                          <a:latin typeface="Calibri"/>
                        </a:rPr>
                        <a:t>{D,H}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4231">
                <a:tc>
                  <a:txBody>
                    <a:bodyPr/>
                    <a:lstStyle/>
                    <a:p>
                      <a:pPr algn="l" fontAlgn="b"/>
                      <a:r>
                        <a:rPr lang="en-US" sz="1200" b="1" i="0" u="none" strike="noStrike">
                          <a:solidFill>
                            <a:srgbClr val="000000"/>
                          </a:solidFill>
                          <a:effectLst/>
                          <a:latin typeface="Calibri"/>
                        </a:rPr>
                        <a:t>Results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fontAlgn="b"/>
                      <a:r>
                        <a:rPr lang="en-US" sz="1200" b="0" i="0" u="none" strike="noStrike">
                          <a:solidFill>
                            <a:srgbClr val="000000"/>
                          </a:solidFill>
                          <a:effectLst/>
                          <a:latin typeface="Calibri"/>
                        </a:rPr>
                        <a:t>Reimburse 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4231">
                <a:tc>
                  <a:txBody>
                    <a:bodyPr/>
                    <a:lstStyle/>
                    <a:p>
                      <a:pPr algn="l" fontAlgn="b"/>
                      <a:r>
                        <a:rPr lang="en-US" sz="1200" b="0" i="0" u="none" strike="noStrike">
                          <a:solidFill>
                            <a:srgbClr val="000000"/>
                          </a:solidFill>
                          <a:effectLst/>
                          <a:latin typeface="Calibri"/>
                        </a:rPr>
                        <a:t>Reimburse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4231">
                <a:tc>
                  <a:txBody>
                    <a:bodyPr/>
                    <a:lstStyle/>
                    <a:p>
                      <a:pPr algn="l" fontAlgn="b"/>
                      <a:r>
                        <a:rPr lang="en-US" sz="1200" b="0" i="0" u="none" strike="noStrike">
                          <a:solidFill>
                            <a:srgbClr val="000000"/>
                          </a:solidFill>
                          <a:effectLst/>
                          <a:latin typeface="Calibri"/>
                        </a:rPr>
                        <a:t>Reimburse 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231">
                <a:tc>
                  <a:txBody>
                    <a:bodyPr/>
                    <a:lstStyle/>
                    <a:p>
                      <a:pPr algn="l" fontAlgn="b"/>
                      <a:r>
                        <a:rPr lang="en-US" sz="1200" b="0" i="0" u="none" strike="noStrike">
                          <a:solidFill>
                            <a:srgbClr val="000000"/>
                          </a:solidFill>
                          <a:effectLst/>
                          <a:latin typeface="Calibri"/>
                        </a:rPr>
                        <a:t>Reimburse 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231">
                <a:tc>
                  <a:txBody>
                    <a:bodyPr/>
                    <a:lstStyle/>
                    <a:p>
                      <a:pPr algn="l" fontAlgn="b"/>
                      <a:r>
                        <a:rPr lang="en-US" sz="1200" b="0" i="0" u="none" strike="noStrike">
                          <a:solidFill>
                            <a:srgbClr val="000000"/>
                          </a:solidFill>
                          <a:effectLst/>
                          <a:latin typeface="Calibri"/>
                        </a:rPr>
                        <a:t>Reimburse 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20995178"/>
              </p:ext>
            </p:extLst>
          </p:nvPr>
        </p:nvGraphicFramePr>
        <p:xfrm>
          <a:off x="490841" y="3996645"/>
          <a:ext cx="4659264" cy="2185008"/>
        </p:xfrm>
        <a:graphic>
          <a:graphicData uri="http://schemas.openxmlformats.org/drawingml/2006/table">
            <a:tbl>
              <a:tblPr/>
              <a:tblGrid>
                <a:gridCol w="1394556">
                  <a:extLst>
                    <a:ext uri="{9D8B030D-6E8A-4147-A177-3AD203B41FA5}">
                      <a16:colId xmlns:a16="http://schemas.microsoft.com/office/drawing/2014/main" val="20000"/>
                    </a:ext>
                  </a:extLst>
                </a:gridCol>
                <a:gridCol w="557822">
                  <a:extLst>
                    <a:ext uri="{9D8B030D-6E8A-4147-A177-3AD203B41FA5}">
                      <a16:colId xmlns:a16="http://schemas.microsoft.com/office/drawing/2014/main" val="20001"/>
                    </a:ext>
                  </a:extLst>
                </a:gridCol>
                <a:gridCol w="587162">
                  <a:extLst>
                    <a:ext uri="{9D8B030D-6E8A-4147-A177-3AD203B41FA5}">
                      <a16:colId xmlns:a16="http://schemas.microsoft.com/office/drawing/2014/main" val="20002"/>
                    </a:ext>
                  </a:extLst>
                </a:gridCol>
                <a:gridCol w="543876">
                  <a:extLst>
                    <a:ext uri="{9D8B030D-6E8A-4147-A177-3AD203B41FA5}">
                      <a16:colId xmlns:a16="http://schemas.microsoft.com/office/drawing/2014/main" val="20003"/>
                    </a:ext>
                  </a:extLst>
                </a:gridCol>
                <a:gridCol w="502041">
                  <a:extLst>
                    <a:ext uri="{9D8B030D-6E8A-4147-A177-3AD203B41FA5}">
                      <a16:colId xmlns:a16="http://schemas.microsoft.com/office/drawing/2014/main" val="20004"/>
                    </a:ext>
                  </a:extLst>
                </a:gridCol>
                <a:gridCol w="543876">
                  <a:extLst>
                    <a:ext uri="{9D8B030D-6E8A-4147-A177-3AD203B41FA5}">
                      <a16:colId xmlns:a16="http://schemas.microsoft.com/office/drawing/2014/main" val="20005"/>
                    </a:ext>
                  </a:extLst>
                </a:gridCol>
                <a:gridCol w="529931">
                  <a:extLst>
                    <a:ext uri="{9D8B030D-6E8A-4147-A177-3AD203B41FA5}">
                      <a16:colId xmlns:a16="http://schemas.microsoft.com/office/drawing/2014/main" val="20006"/>
                    </a:ext>
                  </a:extLst>
                </a:gridCol>
              </a:tblGrid>
              <a:tr h="0">
                <a:tc>
                  <a:txBody>
                    <a:bodyPr/>
                    <a:lstStyle/>
                    <a:p>
                      <a:pPr algn="l"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Values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2</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3</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4</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dirty="0">
                          <a:solidFill>
                            <a:srgbClr val="000000"/>
                          </a:solidFill>
                          <a:effectLst/>
                          <a:latin typeface="Calibri"/>
                        </a:rPr>
                        <a:t>5</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4231">
                <a:tc>
                  <a:txBody>
                    <a:bodyPr/>
                    <a:lstStyle/>
                    <a:p>
                      <a:pPr algn="l" fontAlgn="b"/>
                      <a:r>
                        <a:rPr lang="en-US" sz="1200" b="0" i="0" u="none" strike="noStrike" dirty="0">
                          <a:solidFill>
                            <a:srgbClr val="000000"/>
                          </a:solidFill>
                          <a:effectLst/>
                          <a:latin typeface="Calibri"/>
                        </a:rPr>
                        <a:t>Met Deductible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231">
                <a:tc>
                  <a:txBody>
                    <a:bodyPr/>
                    <a:lstStyle/>
                    <a:p>
                      <a:pPr algn="l" fontAlgn="b"/>
                      <a:r>
                        <a:rPr lang="en-US" sz="1200" b="0" i="0" u="none" strike="noStrike">
                          <a:solidFill>
                            <a:srgbClr val="000000"/>
                          </a:solidFill>
                          <a:effectLst/>
                          <a:latin typeface="Calibri"/>
                        </a:rPr>
                        <a:t>Preferred Provider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200" b="0" i="0" u="none" strike="noStrike">
                          <a:solidFill>
                            <a:srgbClr val="000000"/>
                          </a:solidFill>
                          <a:effectLst/>
                          <a:latin typeface="Calibri"/>
                        </a:rPr>
                        <a:t>{Y,N}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4231">
                <a:tc>
                  <a:txBody>
                    <a:bodyPr/>
                    <a:lstStyle/>
                    <a:p>
                      <a:pPr algn="l" fontAlgn="b"/>
                      <a:r>
                        <a:rPr lang="en-US" sz="1200" b="0" i="0" u="none" strike="noStrike">
                          <a:solidFill>
                            <a:srgbClr val="000000"/>
                          </a:solidFill>
                          <a:effectLst/>
                          <a:latin typeface="Calibri"/>
                        </a:rPr>
                        <a:t>Visit Type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u-HU" sz="1200" b="0" i="0" u="none" strike="noStrike">
                          <a:solidFill>
                            <a:srgbClr val="000000"/>
                          </a:solidFill>
                          <a:effectLst/>
                          <a:latin typeface="Calibri"/>
                        </a:rPr>
                        <a:t>{D,H}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4231">
                <a:tc>
                  <a:txBody>
                    <a:bodyPr/>
                    <a:lstStyle/>
                    <a:p>
                      <a:pPr algn="l" fontAlgn="b"/>
                      <a:r>
                        <a:rPr lang="en-US" sz="1200" b="1" i="0" u="none" strike="noStrike">
                          <a:solidFill>
                            <a:srgbClr val="000000"/>
                          </a:solidFill>
                          <a:effectLst/>
                          <a:latin typeface="Calibri"/>
                        </a:rPr>
                        <a:t>Results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fontAlgn="b"/>
                      <a:r>
                        <a:rPr lang="en-US" sz="1200" b="0" i="0" u="none" strike="noStrike">
                          <a:solidFill>
                            <a:srgbClr val="000000"/>
                          </a:solidFill>
                          <a:effectLst/>
                          <a:latin typeface="Calibri"/>
                        </a:rPr>
                        <a:t>Reimburse 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4231">
                <a:tc>
                  <a:txBody>
                    <a:bodyPr/>
                    <a:lstStyle/>
                    <a:p>
                      <a:pPr algn="l" fontAlgn="b"/>
                      <a:r>
                        <a:rPr lang="en-US" sz="1200" b="0" i="0" u="none" strike="noStrike">
                          <a:solidFill>
                            <a:srgbClr val="000000"/>
                          </a:solidFill>
                          <a:effectLst/>
                          <a:latin typeface="Calibri"/>
                        </a:rPr>
                        <a:t>Reimburse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4231">
                <a:tc>
                  <a:txBody>
                    <a:bodyPr/>
                    <a:lstStyle/>
                    <a:p>
                      <a:pPr algn="l" fontAlgn="b"/>
                      <a:r>
                        <a:rPr lang="en-US" sz="1200" b="0" i="0" u="none" strike="noStrike">
                          <a:solidFill>
                            <a:srgbClr val="000000"/>
                          </a:solidFill>
                          <a:effectLst/>
                          <a:latin typeface="Calibri"/>
                        </a:rPr>
                        <a:t>Reimburse 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231">
                <a:tc>
                  <a:txBody>
                    <a:bodyPr/>
                    <a:lstStyle/>
                    <a:p>
                      <a:pPr algn="l" fontAlgn="b"/>
                      <a:r>
                        <a:rPr lang="en-US" sz="1200" b="0" i="0" u="none" strike="noStrike">
                          <a:solidFill>
                            <a:srgbClr val="000000"/>
                          </a:solidFill>
                          <a:effectLst/>
                          <a:latin typeface="Calibri"/>
                        </a:rPr>
                        <a:t>Reimburse 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231">
                <a:tc>
                  <a:txBody>
                    <a:bodyPr/>
                    <a:lstStyle/>
                    <a:p>
                      <a:pPr algn="l" fontAlgn="b"/>
                      <a:r>
                        <a:rPr lang="en-US" sz="1200" b="0" i="0" u="none" strike="noStrike" dirty="0">
                          <a:solidFill>
                            <a:srgbClr val="000000"/>
                          </a:solidFill>
                          <a:effectLst/>
                          <a:latin typeface="Calibri"/>
                        </a:rPr>
                        <a:t>Reimburse 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sk-SK"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Calibri"/>
                        </a:rPr>
                        <a: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1" name="TextBox 10"/>
          <p:cNvSpPr txBox="1"/>
          <p:nvPr/>
        </p:nvSpPr>
        <p:spPr>
          <a:xfrm>
            <a:off x="5301466" y="4159723"/>
            <a:ext cx="4146550" cy="646331"/>
          </a:xfrm>
          <a:prstGeom prst="rect">
            <a:avLst/>
          </a:prstGeom>
          <a:noFill/>
        </p:spPr>
        <p:txBody>
          <a:bodyPr wrap="square" rtlCol="0">
            <a:spAutoFit/>
          </a:bodyPr>
          <a:lstStyle/>
          <a:p>
            <a:r>
              <a:rPr lang="en-US" dirty="0"/>
              <a:t>Total Combinations = 2 * 2 * 2 = 8</a:t>
            </a:r>
          </a:p>
          <a:p>
            <a:r>
              <a:rPr lang="en-US" dirty="0"/>
              <a:t>Minimum number of test cases = 5</a:t>
            </a:r>
          </a:p>
        </p:txBody>
      </p:sp>
    </p:spTree>
    <p:extLst>
      <p:ext uri="{BB962C8B-B14F-4D97-AF65-F5344CB8AC3E}">
        <p14:creationId xmlns:p14="http://schemas.microsoft.com/office/powerpoint/2010/main" val="1780334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State Machines</a:t>
            </a:r>
          </a:p>
        </p:txBody>
      </p:sp>
    </p:spTree>
    <p:extLst>
      <p:ext uri="{BB962C8B-B14F-4D97-AF65-F5344CB8AC3E}">
        <p14:creationId xmlns:p14="http://schemas.microsoft.com/office/powerpoint/2010/main" val="2339960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latin typeface="Gill Sans MT" charset="0"/>
                <a:ea typeface="Gill Sans MT" charset="0"/>
                <a:cs typeface="Gill Sans MT" charset="0"/>
              </a:rPr>
              <a:t>FSM – Finite State Machines</a:t>
            </a:r>
          </a:p>
        </p:txBody>
      </p:sp>
      <p:sp>
        <p:nvSpPr>
          <p:cNvPr id="6" name="Slide Number Placeholder 5"/>
          <p:cNvSpPr>
            <a:spLocks noGrp="1"/>
          </p:cNvSpPr>
          <p:nvPr>
            <p:ph type="sldNum" sz="quarter" idx="12"/>
          </p:nvPr>
        </p:nvSpPr>
        <p:spPr/>
        <p:txBody>
          <a:bodyPr/>
          <a:lstStyle/>
          <a:p>
            <a:fld id="{F37AAC58-F4AF-4259-A743-B8A5D13D3586}" type="slidenum">
              <a:rPr lang="en-US" smtClean="0"/>
              <a:pPr/>
              <a:t>47</a:t>
            </a:fld>
            <a:endParaRPr lang="en-US" dirty="0"/>
          </a:p>
        </p:txBody>
      </p:sp>
      <p:pic>
        <p:nvPicPr>
          <p:cNvPr id="9" name="Picture 3"/>
          <p:cNvPicPr>
            <a:picLocks noGrp="1" noChangeAspect="1" noChangeArrowheads="1"/>
          </p:cNvPicPr>
          <p:nvPr>
            <p:ph sz="quarter" idx="1"/>
          </p:nvPr>
        </p:nvPicPr>
        <p:blipFill>
          <a:blip r:embed="rId3" cstate="print"/>
          <a:srcRect/>
          <a:stretch>
            <a:fillRect/>
          </a:stretch>
        </p:blipFill>
        <p:spPr bwMode="auto">
          <a:xfrm>
            <a:off x="228600" y="1204965"/>
            <a:ext cx="8686800" cy="4111301"/>
          </a:xfrm>
          <a:prstGeom prst="rect">
            <a:avLst/>
          </a:prstGeom>
          <a:noFill/>
          <a:ln w="9525">
            <a:noFill/>
            <a:miter lim="800000"/>
            <a:headEnd/>
            <a:tailEnd/>
          </a:ln>
        </p:spPr>
      </p:pic>
    </p:spTree>
    <p:extLst>
      <p:ext uri="{BB962C8B-B14F-4D97-AF65-F5344CB8AC3E}">
        <p14:creationId xmlns:p14="http://schemas.microsoft.com/office/powerpoint/2010/main" val="130181342"/>
      </p:ext>
    </p:extLst>
  </p:cSld>
  <p:clrMapOvr>
    <a:masterClrMapping/>
  </p:clrMapOvr>
  <p:transition spd="slow" advTm="47360">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lIns="91440" tIns="45720" rIns="91440" bIns="45720" anchor="t"/>
          <a:lstStyle/>
          <a:p>
            <a:r>
              <a:rPr lang="en-US" dirty="0">
                <a:latin typeface="Gill Sans MT" charset="0"/>
                <a:ea typeface="Gill Sans MT" charset="0"/>
                <a:cs typeface="Gill Sans MT" charset="0"/>
              </a:rPr>
              <a:t>Garage Door FSM</a:t>
            </a:r>
          </a:p>
        </p:txBody>
      </p:sp>
      <p:sp>
        <p:nvSpPr>
          <p:cNvPr id="23" name="Slide Number Placeholder 22"/>
          <p:cNvSpPr>
            <a:spLocks noGrp="1"/>
          </p:cNvSpPr>
          <p:nvPr>
            <p:ph type="sldNum" sz="quarter" idx="12"/>
          </p:nvPr>
        </p:nvSpPr>
        <p:spPr/>
        <p:txBody>
          <a:bodyPr/>
          <a:lstStyle/>
          <a:p>
            <a:fld id="{F37AAC58-F4AF-4259-A743-B8A5D13D3586}" type="slidenum">
              <a:rPr lang="en-US" smtClean="0"/>
              <a:pPr/>
              <a:t>48</a:t>
            </a:fld>
            <a:endParaRPr lang="en-US" dirty="0"/>
          </a:p>
        </p:txBody>
      </p:sp>
      <p:sp>
        <p:nvSpPr>
          <p:cNvPr id="97301" name="TextBox 33"/>
          <p:cNvSpPr txBox="1">
            <a:spLocks noChangeArrowheads="1"/>
          </p:cNvSpPr>
          <p:nvPr/>
        </p:nvSpPr>
        <p:spPr bwMode="auto">
          <a:xfrm>
            <a:off x="381000" y="4876800"/>
            <a:ext cx="3785886" cy="1323439"/>
          </a:xfrm>
          <a:prstGeom prst="rect">
            <a:avLst/>
          </a:prstGeom>
          <a:noFill/>
          <a:ln w="9525">
            <a:noFill/>
            <a:miter lim="800000"/>
            <a:headEnd/>
            <a:tailEnd/>
          </a:ln>
        </p:spPr>
        <p:txBody>
          <a:bodyPr wrap="square">
            <a:spAutoFit/>
          </a:bodyPr>
          <a:lstStyle/>
          <a:p>
            <a:pPr eaLnBrk="1" hangingPunct="1"/>
            <a:r>
              <a:rPr lang="en-US" sz="2000" dirty="0">
                <a:latin typeface="Gill Sans MT" charset="0"/>
                <a:ea typeface="Gill Sans MT" charset="0"/>
                <a:cs typeface="Gill Sans MT" charset="0"/>
              </a:rPr>
              <a:t>FSM is specified by </a:t>
            </a:r>
            <a:r>
              <a:rPr lang="en-US" sz="2000" b="1" i="1" dirty="0">
                <a:latin typeface="Gill Sans MT" charset="0"/>
                <a:ea typeface="Gill Sans MT" charset="0"/>
                <a:cs typeface="Gill Sans MT" charset="0"/>
              </a:rPr>
              <a:t>inputs</a:t>
            </a:r>
            <a:r>
              <a:rPr lang="en-US" sz="2000" dirty="0">
                <a:latin typeface="Gill Sans MT" charset="0"/>
                <a:ea typeface="Gill Sans MT" charset="0"/>
                <a:cs typeface="Gill Sans MT" charset="0"/>
              </a:rPr>
              <a:t>, </a:t>
            </a:r>
            <a:r>
              <a:rPr lang="en-US" sz="2000" b="1" i="1" dirty="0">
                <a:latin typeface="Gill Sans MT" charset="0"/>
                <a:ea typeface="Gill Sans MT" charset="0"/>
                <a:cs typeface="Gill Sans MT" charset="0"/>
              </a:rPr>
              <a:t>states</a:t>
            </a:r>
            <a:r>
              <a:rPr lang="en-US" sz="2000" dirty="0">
                <a:latin typeface="Gill Sans MT" charset="0"/>
                <a:ea typeface="Gill Sans MT" charset="0"/>
                <a:cs typeface="Gill Sans MT" charset="0"/>
              </a:rPr>
              <a:t>, and </a:t>
            </a:r>
            <a:r>
              <a:rPr lang="en-US" sz="2000" b="1" i="1" dirty="0">
                <a:latin typeface="Gill Sans MT" charset="0"/>
                <a:ea typeface="Gill Sans MT" charset="0"/>
                <a:cs typeface="Gill Sans MT" charset="0"/>
              </a:rPr>
              <a:t>transition functions</a:t>
            </a:r>
            <a:endParaRPr lang="en-US" sz="2000" dirty="0">
              <a:latin typeface="Gill Sans MT" charset="0"/>
              <a:ea typeface="Gill Sans MT" charset="0"/>
              <a:cs typeface="Gill Sans MT" charset="0"/>
            </a:endParaRPr>
          </a:p>
          <a:p>
            <a:pPr eaLnBrk="1" hangingPunct="1"/>
            <a:r>
              <a:rPr lang="en-US" sz="2000" dirty="0">
                <a:latin typeface="Gill Sans MT" charset="0"/>
                <a:ea typeface="Gill Sans MT" charset="0"/>
                <a:cs typeface="Gill Sans MT" charset="0"/>
              </a:rPr>
              <a:t>In this case, no output or action has been specified</a:t>
            </a:r>
          </a:p>
        </p:txBody>
      </p:sp>
      <p:sp>
        <p:nvSpPr>
          <p:cNvPr id="2" name="TextBox 1"/>
          <p:cNvSpPr txBox="1"/>
          <p:nvPr/>
        </p:nvSpPr>
        <p:spPr>
          <a:xfrm>
            <a:off x="457200" y="1371600"/>
            <a:ext cx="4648200" cy="1323439"/>
          </a:xfrm>
          <a:prstGeom prst="rect">
            <a:avLst/>
          </a:prstGeom>
          <a:noFill/>
        </p:spPr>
        <p:txBody>
          <a:bodyPr wrap="square" rtlCol="0">
            <a:spAutoFit/>
          </a:bodyPr>
          <a:lstStyle/>
          <a:p>
            <a:r>
              <a:rPr lang="en-US" sz="2000" b="1" dirty="0">
                <a:latin typeface="Gill Sans MT" charset="0"/>
                <a:ea typeface="Gill Sans MT" charset="0"/>
                <a:cs typeface="Gill Sans MT" charset="0"/>
              </a:rPr>
              <a:t>States</a:t>
            </a:r>
            <a:r>
              <a:rPr lang="en-US" sz="2000" dirty="0">
                <a:latin typeface="Gill Sans MT" charset="0"/>
                <a:ea typeface="Gill Sans MT" charset="0"/>
                <a:cs typeface="Gill Sans MT" charset="0"/>
              </a:rPr>
              <a:t>: Open, Opening, closed, closing</a:t>
            </a:r>
          </a:p>
          <a:p>
            <a:r>
              <a:rPr lang="en-US" sz="2000" b="1" dirty="0">
                <a:latin typeface="Gill Sans MT" charset="0"/>
                <a:ea typeface="Gill Sans MT" charset="0"/>
                <a:cs typeface="Gill Sans MT" charset="0"/>
              </a:rPr>
              <a:t>Sensor Readings</a:t>
            </a:r>
            <a:r>
              <a:rPr lang="en-US" sz="2000" dirty="0">
                <a:latin typeface="Gill Sans MT" charset="0"/>
                <a:ea typeface="Gill Sans MT" charset="0"/>
                <a:cs typeface="Gill Sans MT" charset="0"/>
              </a:rPr>
              <a:t>: Open, closed</a:t>
            </a:r>
          </a:p>
          <a:p>
            <a:r>
              <a:rPr lang="en-US" sz="2000" b="1" dirty="0">
                <a:latin typeface="Gill Sans MT" charset="0"/>
                <a:ea typeface="Gill Sans MT" charset="0"/>
                <a:cs typeface="Gill Sans MT" charset="0"/>
              </a:rPr>
              <a:t>Commands: </a:t>
            </a:r>
            <a:r>
              <a:rPr lang="en-US" sz="2000" dirty="0">
                <a:latin typeface="Gill Sans MT" charset="0"/>
                <a:ea typeface="Gill Sans MT" charset="0"/>
                <a:cs typeface="Gill Sans MT" charset="0"/>
              </a:rPr>
              <a:t>Open, close</a:t>
            </a:r>
          </a:p>
          <a:p>
            <a:r>
              <a:rPr lang="en-US" sz="2000" b="1" dirty="0">
                <a:latin typeface="Gill Sans MT" charset="0"/>
                <a:ea typeface="Gill Sans MT" charset="0"/>
                <a:cs typeface="Gill Sans MT" charset="0"/>
              </a:rPr>
              <a:t>Transitions:</a:t>
            </a:r>
          </a:p>
        </p:txBody>
      </p:sp>
      <p:grpSp>
        <p:nvGrpSpPr>
          <p:cNvPr id="97303" name="Group 23"/>
          <p:cNvGrpSpPr>
            <a:grpSpLocks/>
          </p:cNvGrpSpPr>
          <p:nvPr/>
        </p:nvGrpSpPr>
        <p:grpSpPr bwMode="auto">
          <a:xfrm>
            <a:off x="2760662" y="1524000"/>
            <a:ext cx="6370638" cy="4191000"/>
            <a:chOff x="1259" y="816"/>
            <a:chExt cx="4013" cy="2640"/>
          </a:xfrm>
        </p:grpSpPr>
        <p:sp>
          <p:nvSpPr>
            <p:cNvPr id="6" name="Oval 5"/>
            <p:cNvSpPr/>
            <p:nvPr/>
          </p:nvSpPr>
          <p:spPr>
            <a:xfrm>
              <a:off x="1392" y="1776"/>
              <a:ext cx="1104" cy="7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000" dirty="0">
                  <a:solidFill>
                    <a:schemeClr val="bg1"/>
                  </a:solidFill>
                  <a:latin typeface="Arial" charset="0"/>
                  <a:ea typeface="ＭＳ Ｐゴシック" pitchFamily="-65" charset="-128"/>
                </a:rPr>
                <a:t>Opening</a:t>
              </a:r>
            </a:p>
          </p:txBody>
        </p:sp>
        <p:sp>
          <p:nvSpPr>
            <p:cNvPr id="7" name="Oval 6"/>
            <p:cNvSpPr/>
            <p:nvPr/>
          </p:nvSpPr>
          <p:spPr>
            <a:xfrm>
              <a:off x="2640" y="816"/>
              <a:ext cx="968" cy="7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000" dirty="0">
                  <a:solidFill>
                    <a:schemeClr val="bg1"/>
                  </a:solidFill>
                  <a:latin typeface="Arial" charset="0"/>
                  <a:ea typeface="ＭＳ Ｐゴシック" pitchFamily="-65" charset="-128"/>
                </a:rPr>
                <a:t>Open</a:t>
              </a:r>
            </a:p>
          </p:txBody>
        </p:sp>
        <p:sp>
          <p:nvSpPr>
            <p:cNvPr id="8" name="Oval 7"/>
            <p:cNvSpPr/>
            <p:nvPr/>
          </p:nvSpPr>
          <p:spPr>
            <a:xfrm>
              <a:off x="2544" y="2736"/>
              <a:ext cx="1152" cy="7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000" dirty="0">
                  <a:solidFill>
                    <a:schemeClr val="bg1"/>
                  </a:solidFill>
                  <a:latin typeface="Arial" charset="0"/>
                  <a:ea typeface="ＭＳ Ｐゴシック" pitchFamily="-65" charset="-128"/>
                </a:rPr>
                <a:t>closed</a:t>
              </a:r>
            </a:p>
          </p:txBody>
        </p:sp>
        <p:sp>
          <p:nvSpPr>
            <p:cNvPr id="9" name="Oval 8"/>
            <p:cNvSpPr/>
            <p:nvPr/>
          </p:nvSpPr>
          <p:spPr>
            <a:xfrm>
              <a:off x="3792" y="1776"/>
              <a:ext cx="1008" cy="7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000" dirty="0">
                  <a:solidFill>
                    <a:schemeClr val="bg1"/>
                  </a:solidFill>
                  <a:latin typeface="Arial" charset="0"/>
                  <a:ea typeface="ＭＳ Ｐゴシック" pitchFamily="-65" charset="-128"/>
                </a:rPr>
                <a:t>closing</a:t>
              </a:r>
            </a:p>
          </p:txBody>
        </p:sp>
        <p:cxnSp>
          <p:nvCxnSpPr>
            <p:cNvPr id="11" name="Straight Arrow Connector 10"/>
            <p:cNvCxnSpPr>
              <a:cxnSpLocks noChangeShapeType="1"/>
              <a:stCxn id="7" idx="6"/>
            </p:cNvCxnSpPr>
            <p:nvPr/>
          </p:nvCxnSpPr>
          <p:spPr bwMode="auto">
            <a:xfrm>
              <a:off x="3608" y="1176"/>
              <a:ext cx="520" cy="609"/>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14" name="Straight Arrow Connector 13"/>
            <p:cNvCxnSpPr>
              <a:cxnSpLocks noChangeShapeType="1"/>
              <a:stCxn id="9" idx="3"/>
              <a:endCxn id="8" idx="7"/>
            </p:cNvCxnSpPr>
            <p:nvPr/>
          </p:nvCxnSpPr>
          <p:spPr bwMode="auto">
            <a:xfrm rot="5400000">
              <a:off x="3509" y="2409"/>
              <a:ext cx="450" cy="413"/>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18" name="Straight Arrow Connector 17"/>
            <p:cNvCxnSpPr>
              <a:cxnSpLocks noChangeShapeType="1"/>
              <a:stCxn id="8" idx="1"/>
            </p:cNvCxnSpPr>
            <p:nvPr/>
          </p:nvCxnSpPr>
          <p:spPr bwMode="auto">
            <a:xfrm rot="16200000" flipV="1">
              <a:off x="2264" y="2392"/>
              <a:ext cx="393" cy="505"/>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20" name="Straight Arrow Connector 19"/>
            <p:cNvCxnSpPr>
              <a:cxnSpLocks noChangeShapeType="1"/>
              <a:stCxn id="6" idx="0"/>
              <a:endCxn id="7" idx="2"/>
            </p:cNvCxnSpPr>
            <p:nvPr/>
          </p:nvCxnSpPr>
          <p:spPr bwMode="auto">
            <a:xfrm flipV="1">
              <a:off x="1944" y="1176"/>
              <a:ext cx="696" cy="60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22" name="Straight Arrow Connector 21"/>
            <p:cNvCxnSpPr>
              <a:cxnSpLocks noChangeShapeType="1"/>
            </p:cNvCxnSpPr>
            <p:nvPr/>
          </p:nvCxnSpPr>
          <p:spPr bwMode="auto">
            <a:xfrm flipH="1" flipV="1">
              <a:off x="2448" y="1967"/>
              <a:ext cx="1392" cy="1"/>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sp>
          <p:nvSpPr>
            <p:cNvPr id="97295" name="TextBox 27"/>
            <p:cNvSpPr txBox="1">
              <a:spLocks noChangeArrowheads="1"/>
            </p:cNvSpPr>
            <p:nvPr/>
          </p:nvSpPr>
          <p:spPr bwMode="auto">
            <a:xfrm>
              <a:off x="2448" y="1719"/>
              <a:ext cx="1392" cy="231"/>
            </a:xfrm>
            <a:prstGeom prst="rect">
              <a:avLst/>
            </a:prstGeom>
            <a:noFill/>
            <a:ln w="9525">
              <a:noFill/>
              <a:miter lim="800000"/>
              <a:headEnd/>
              <a:tailEnd/>
            </a:ln>
          </p:spPr>
          <p:txBody>
            <a:bodyPr>
              <a:spAutoFit/>
            </a:bodyPr>
            <a:lstStyle/>
            <a:p>
              <a:pPr algn="ctr" eaLnBrk="1" hangingPunct="1"/>
              <a:r>
                <a:rPr lang="en-US" sz="1800" dirty="0" err="1">
                  <a:solidFill>
                    <a:schemeClr val="accent2"/>
                  </a:solidFill>
                  <a:latin typeface="Arial" charset="0"/>
                </a:rPr>
                <a:t>Command:Open</a:t>
              </a:r>
              <a:endParaRPr lang="en-US" sz="1800" dirty="0">
                <a:solidFill>
                  <a:schemeClr val="accent2"/>
                </a:solidFill>
                <a:latin typeface="Arial" charset="0"/>
              </a:endParaRPr>
            </a:p>
          </p:txBody>
        </p:sp>
        <p:sp>
          <p:nvSpPr>
            <p:cNvPr id="97296" name="TextBox 28"/>
            <p:cNvSpPr txBox="1">
              <a:spLocks noChangeArrowheads="1"/>
            </p:cNvSpPr>
            <p:nvPr/>
          </p:nvSpPr>
          <p:spPr bwMode="auto">
            <a:xfrm>
              <a:off x="2496" y="2235"/>
              <a:ext cx="1248" cy="231"/>
            </a:xfrm>
            <a:prstGeom prst="rect">
              <a:avLst/>
            </a:prstGeom>
            <a:solidFill>
              <a:schemeClr val="bg1"/>
            </a:solidFill>
            <a:ln w="9525">
              <a:noFill/>
              <a:miter lim="800000"/>
              <a:headEnd/>
              <a:tailEnd/>
            </a:ln>
          </p:spPr>
          <p:txBody>
            <a:bodyPr wrap="square">
              <a:spAutoFit/>
            </a:bodyPr>
            <a:lstStyle/>
            <a:p>
              <a:pPr eaLnBrk="1" hangingPunct="1"/>
              <a:r>
                <a:rPr lang="en-US" sz="1800" dirty="0">
                  <a:solidFill>
                    <a:schemeClr val="accent2"/>
                  </a:solidFill>
                  <a:latin typeface="Arial" charset="0"/>
                </a:rPr>
                <a:t>Command:close</a:t>
              </a:r>
            </a:p>
          </p:txBody>
        </p:sp>
        <p:sp>
          <p:nvSpPr>
            <p:cNvPr id="97297" name="TextBox 29"/>
            <p:cNvSpPr txBox="1">
              <a:spLocks noChangeArrowheads="1"/>
            </p:cNvSpPr>
            <p:nvPr/>
          </p:nvSpPr>
          <p:spPr bwMode="auto">
            <a:xfrm>
              <a:off x="1259" y="1336"/>
              <a:ext cx="1152" cy="231"/>
            </a:xfrm>
            <a:prstGeom prst="rect">
              <a:avLst/>
            </a:prstGeom>
            <a:noFill/>
            <a:ln w="9525">
              <a:noFill/>
              <a:miter lim="800000"/>
              <a:headEnd/>
              <a:tailEnd/>
            </a:ln>
          </p:spPr>
          <p:txBody>
            <a:bodyPr>
              <a:spAutoFit/>
            </a:bodyPr>
            <a:lstStyle/>
            <a:p>
              <a:pPr eaLnBrk="1" hangingPunct="1"/>
              <a:r>
                <a:rPr lang="en-US" sz="1800" dirty="0" err="1">
                  <a:solidFill>
                    <a:schemeClr val="accent2"/>
                  </a:solidFill>
                  <a:latin typeface="Arial" charset="0"/>
                </a:rPr>
                <a:t>Sensor:Open</a:t>
              </a:r>
              <a:endParaRPr lang="en-US" sz="1800" dirty="0">
                <a:solidFill>
                  <a:schemeClr val="accent2"/>
                </a:solidFill>
                <a:latin typeface="Arial" charset="0"/>
              </a:endParaRPr>
            </a:p>
          </p:txBody>
        </p:sp>
        <p:sp>
          <p:nvSpPr>
            <p:cNvPr id="97298" name="TextBox 30"/>
            <p:cNvSpPr txBox="1">
              <a:spLocks noChangeArrowheads="1"/>
            </p:cNvSpPr>
            <p:nvPr/>
          </p:nvSpPr>
          <p:spPr bwMode="auto">
            <a:xfrm>
              <a:off x="3689" y="2577"/>
              <a:ext cx="1392" cy="231"/>
            </a:xfrm>
            <a:prstGeom prst="rect">
              <a:avLst/>
            </a:prstGeom>
            <a:noFill/>
            <a:ln w="9525">
              <a:noFill/>
              <a:miter lim="800000"/>
              <a:headEnd/>
              <a:tailEnd/>
            </a:ln>
          </p:spPr>
          <p:txBody>
            <a:bodyPr>
              <a:spAutoFit/>
            </a:bodyPr>
            <a:lstStyle/>
            <a:p>
              <a:pPr eaLnBrk="1" hangingPunct="1"/>
              <a:r>
                <a:rPr lang="en-US" sz="1800" dirty="0">
                  <a:solidFill>
                    <a:schemeClr val="accent2"/>
                  </a:solidFill>
                  <a:latin typeface="Arial" charset="0"/>
                </a:rPr>
                <a:t>Sensor:closed</a:t>
              </a:r>
            </a:p>
          </p:txBody>
        </p:sp>
        <p:sp>
          <p:nvSpPr>
            <p:cNvPr id="97299" name="TextBox 31"/>
            <p:cNvSpPr txBox="1">
              <a:spLocks noChangeArrowheads="1"/>
            </p:cNvSpPr>
            <p:nvPr/>
          </p:nvSpPr>
          <p:spPr bwMode="auto">
            <a:xfrm>
              <a:off x="1415" y="2596"/>
              <a:ext cx="1392" cy="231"/>
            </a:xfrm>
            <a:prstGeom prst="rect">
              <a:avLst/>
            </a:prstGeom>
            <a:noFill/>
            <a:ln w="9525">
              <a:noFill/>
              <a:miter lim="800000"/>
              <a:headEnd/>
              <a:tailEnd/>
            </a:ln>
          </p:spPr>
          <p:txBody>
            <a:bodyPr>
              <a:spAutoFit/>
            </a:bodyPr>
            <a:lstStyle/>
            <a:p>
              <a:pPr eaLnBrk="1" hangingPunct="1"/>
              <a:r>
                <a:rPr lang="en-US" sz="1800" dirty="0" err="1">
                  <a:solidFill>
                    <a:schemeClr val="accent2"/>
                  </a:solidFill>
                  <a:latin typeface="Arial" charset="0"/>
                </a:rPr>
                <a:t>Command:Open</a:t>
              </a:r>
              <a:endParaRPr lang="en-US" sz="1800" dirty="0">
                <a:solidFill>
                  <a:schemeClr val="accent2"/>
                </a:solidFill>
                <a:latin typeface="Arial" charset="0"/>
              </a:endParaRPr>
            </a:p>
          </p:txBody>
        </p:sp>
        <p:sp>
          <p:nvSpPr>
            <p:cNvPr id="97300" name="TextBox 32"/>
            <p:cNvSpPr txBox="1">
              <a:spLocks noChangeArrowheads="1"/>
            </p:cNvSpPr>
            <p:nvPr/>
          </p:nvSpPr>
          <p:spPr bwMode="auto">
            <a:xfrm>
              <a:off x="3880" y="1336"/>
              <a:ext cx="1392" cy="231"/>
            </a:xfrm>
            <a:prstGeom prst="rect">
              <a:avLst/>
            </a:prstGeom>
            <a:noFill/>
            <a:ln w="9525">
              <a:noFill/>
              <a:miter lim="800000"/>
              <a:headEnd/>
              <a:tailEnd/>
            </a:ln>
          </p:spPr>
          <p:txBody>
            <a:bodyPr>
              <a:spAutoFit/>
            </a:bodyPr>
            <a:lstStyle/>
            <a:p>
              <a:pPr eaLnBrk="1" hangingPunct="1"/>
              <a:r>
                <a:rPr lang="en-US" sz="1800" dirty="0">
                  <a:solidFill>
                    <a:schemeClr val="accent2"/>
                  </a:solidFill>
                  <a:latin typeface="Arial" charset="0"/>
                </a:rPr>
                <a:t>Command:close</a:t>
              </a:r>
            </a:p>
          </p:txBody>
        </p:sp>
      </p:grpSp>
      <p:cxnSp>
        <p:nvCxnSpPr>
          <p:cNvPr id="36" name="Straight Arrow Connector 35"/>
          <p:cNvCxnSpPr>
            <a:cxnSpLocks noChangeShapeType="1"/>
          </p:cNvCxnSpPr>
          <p:nvPr/>
        </p:nvCxnSpPr>
        <p:spPr bwMode="auto">
          <a:xfrm flipH="1" flipV="1">
            <a:off x="4668044" y="3815556"/>
            <a:ext cx="2161381" cy="1588"/>
          </a:xfrm>
          <a:prstGeom prst="straightConnector1">
            <a:avLst/>
          </a:prstGeom>
          <a:noFill/>
          <a:ln w="25400">
            <a:solidFill>
              <a:schemeClr val="tx1"/>
            </a:solidFill>
            <a:round/>
            <a:headEnd type="stealth"/>
            <a:tailEnd type="none" w="med" len="med"/>
          </a:ln>
          <a:effectLst>
            <a:outerShdw dist="20000" dir="5400000" rotWithShape="0">
              <a:srgbClr val="808080">
                <a:alpha val="37999"/>
              </a:srgbClr>
            </a:outerShdw>
          </a:effectLst>
        </p:spPr>
      </p:cxnSp>
    </p:spTree>
    <p:extLst>
      <p:ext uri="{BB962C8B-B14F-4D97-AF65-F5344CB8AC3E}">
        <p14:creationId xmlns:p14="http://schemas.microsoft.com/office/powerpoint/2010/main" val="1819462348"/>
      </p:ext>
    </p:extLst>
  </p:cSld>
  <p:clrMapOvr>
    <a:masterClrMapping/>
  </p:clrMapOvr>
  <p:transition spd="slow" advTm="72246">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p:txBody>
          <a:bodyPr lIns="91440" tIns="45720" rIns="91440" bIns="45720" anchor="t">
            <a:normAutofit fontScale="90000"/>
          </a:bodyPr>
          <a:lstStyle/>
          <a:p>
            <a:r>
              <a:rPr lang="en-US" dirty="0"/>
              <a:t>Garage Door FSM with </a:t>
            </a:r>
            <a:br>
              <a:rPr lang="en-US" dirty="0"/>
            </a:br>
            <a:r>
              <a:rPr lang="en-US" dirty="0"/>
              <a:t>Outputs/Actions</a:t>
            </a:r>
          </a:p>
        </p:txBody>
      </p:sp>
      <p:sp>
        <p:nvSpPr>
          <p:cNvPr id="23" name="Slide Number Placeholder 22"/>
          <p:cNvSpPr>
            <a:spLocks noGrp="1"/>
          </p:cNvSpPr>
          <p:nvPr>
            <p:ph type="sldNum" sz="quarter" idx="12"/>
          </p:nvPr>
        </p:nvSpPr>
        <p:spPr/>
        <p:txBody>
          <a:bodyPr/>
          <a:lstStyle/>
          <a:p>
            <a:fld id="{F37AAC58-F4AF-4259-A743-B8A5D13D3586}" type="slidenum">
              <a:rPr lang="en-US" smtClean="0"/>
              <a:pPr/>
              <a:t>49</a:t>
            </a:fld>
            <a:endParaRPr lang="en-US" dirty="0"/>
          </a:p>
        </p:txBody>
      </p:sp>
      <p:sp>
        <p:nvSpPr>
          <p:cNvPr id="6" name="Oval 5"/>
          <p:cNvSpPr/>
          <p:nvPr/>
        </p:nvSpPr>
        <p:spPr bwMode="auto">
          <a:xfrm>
            <a:off x="1383217" y="2889892"/>
            <a:ext cx="2164190" cy="1143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1800" dirty="0">
                <a:solidFill>
                  <a:schemeClr val="bg1"/>
                </a:solidFill>
                <a:latin typeface="Arial" charset="0"/>
                <a:ea typeface="ＭＳ Ｐゴシック" pitchFamily="-65" charset="-128"/>
              </a:rPr>
              <a:t>Opening: turn on motor - up</a:t>
            </a:r>
          </a:p>
        </p:txBody>
      </p:sp>
      <p:sp>
        <p:nvSpPr>
          <p:cNvPr id="7" name="Oval 6"/>
          <p:cNvSpPr/>
          <p:nvPr/>
        </p:nvSpPr>
        <p:spPr bwMode="auto">
          <a:xfrm>
            <a:off x="3572920" y="1424034"/>
            <a:ext cx="2150560" cy="1143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1800" dirty="0">
                <a:solidFill>
                  <a:schemeClr val="bg1"/>
                </a:solidFill>
                <a:latin typeface="Arial" charset="0"/>
                <a:ea typeface="ＭＳ Ｐゴシック" pitchFamily="-65" charset="-128"/>
              </a:rPr>
              <a:t>Open:  turn off motor</a:t>
            </a:r>
          </a:p>
        </p:txBody>
      </p:sp>
      <p:sp>
        <p:nvSpPr>
          <p:cNvPr id="8" name="Oval 7"/>
          <p:cNvSpPr/>
          <p:nvPr/>
        </p:nvSpPr>
        <p:spPr bwMode="auto">
          <a:xfrm>
            <a:off x="3581402" y="4423171"/>
            <a:ext cx="2194468" cy="1143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1800" dirty="0">
                <a:solidFill>
                  <a:schemeClr val="bg1"/>
                </a:solidFill>
                <a:latin typeface="Arial" charset="0"/>
                <a:ea typeface="ＭＳ Ｐゴシック" pitchFamily="-65" charset="-128"/>
              </a:rPr>
              <a:t>Closed:    turn off motor</a:t>
            </a:r>
          </a:p>
        </p:txBody>
      </p:sp>
      <p:sp>
        <p:nvSpPr>
          <p:cNvPr id="9" name="Oval 8"/>
          <p:cNvSpPr/>
          <p:nvPr/>
        </p:nvSpPr>
        <p:spPr bwMode="auto">
          <a:xfrm>
            <a:off x="5790978" y="2934424"/>
            <a:ext cx="2197098" cy="1143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1800" dirty="0">
                <a:solidFill>
                  <a:schemeClr val="bg1"/>
                </a:solidFill>
                <a:latin typeface="Arial" charset="0"/>
                <a:ea typeface="ＭＳ Ｐゴシック" pitchFamily="-65" charset="-128"/>
              </a:rPr>
              <a:t>Closing:   turn on motor - down</a:t>
            </a:r>
          </a:p>
        </p:txBody>
      </p:sp>
      <p:cxnSp>
        <p:nvCxnSpPr>
          <p:cNvPr id="11" name="Straight Arrow Connector 10"/>
          <p:cNvCxnSpPr>
            <a:cxnSpLocks noChangeShapeType="1"/>
            <a:stCxn id="7" idx="6"/>
            <a:endCxn id="9" idx="0"/>
          </p:cNvCxnSpPr>
          <p:nvPr/>
        </p:nvCxnSpPr>
        <p:spPr bwMode="auto">
          <a:xfrm>
            <a:off x="5723480" y="1995534"/>
            <a:ext cx="1166047" cy="93889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14" name="Straight Arrow Connector 13"/>
          <p:cNvCxnSpPr>
            <a:cxnSpLocks noChangeShapeType="1"/>
            <a:stCxn id="9" idx="4"/>
            <a:endCxn id="8" idx="7"/>
          </p:cNvCxnSpPr>
          <p:nvPr/>
        </p:nvCxnSpPr>
        <p:spPr bwMode="auto">
          <a:xfrm flipH="1">
            <a:off x="5454498" y="4077424"/>
            <a:ext cx="1435029" cy="513135"/>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18" name="Straight Arrow Connector 17"/>
          <p:cNvCxnSpPr>
            <a:cxnSpLocks noChangeShapeType="1"/>
            <a:stCxn id="8" idx="1"/>
            <a:endCxn id="6" idx="4"/>
          </p:cNvCxnSpPr>
          <p:nvPr/>
        </p:nvCxnSpPr>
        <p:spPr bwMode="auto">
          <a:xfrm flipH="1" flipV="1">
            <a:off x="2465312" y="4032892"/>
            <a:ext cx="1437462" cy="557667"/>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20" name="Straight Arrow Connector 19"/>
          <p:cNvCxnSpPr>
            <a:cxnSpLocks noChangeShapeType="1"/>
            <a:stCxn id="6" idx="0"/>
            <a:endCxn id="7" idx="2"/>
          </p:cNvCxnSpPr>
          <p:nvPr/>
        </p:nvCxnSpPr>
        <p:spPr bwMode="auto">
          <a:xfrm flipV="1">
            <a:off x="2465312" y="1995534"/>
            <a:ext cx="1107608" cy="894358"/>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25" name="Straight Arrow Connector 24"/>
          <p:cNvCxnSpPr>
            <a:cxnSpLocks noChangeShapeType="1"/>
          </p:cNvCxnSpPr>
          <p:nvPr/>
        </p:nvCxnSpPr>
        <p:spPr bwMode="auto">
          <a:xfrm>
            <a:off x="3426781" y="3720190"/>
            <a:ext cx="2432481" cy="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sp>
        <p:nvSpPr>
          <p:cNvPr id="99343" name="TextBox 27"/>
          <p:cNvSpPr txBox="1">
            <a:spLocks noChangeArrowheads="1"/>
          </p:cNvSpPr>
          <p:nvPr/>
        </p:nvSpPr>
        <p:spPr bwMode="auto">
          <a:xfrm>
            <a:off x="3825723" y="2879390"/>
            <a:ext cx="2209800" cy="366713"/>
          </a:xfrm>
          <a:prstGeom prst="rect">
            <a:avLst/>
          </a:prstGeom>
          <a:noFill/>
          <a:ln w="9525">
            <a:noFill/>
            <a:miter lim="800000"/>
            <a:headEnd/>
            <a:tailEnd/>
          </a:ln>
        </p:spPr>
        <p:txBody>
          <a:bodyPr>
            <a:spAutoFit/>
          </a:bodyPr>
          <a:lstStyle/>
          <a:p>
            <a:pPr eaLnBrk="1" hangingPunct="1"/>
            <a:r>
              <a:rPr lang="en-US" sz="1800" dirty="0" err="1">
                <a:solidFill>
                  <a:schemeClr val="accent2"/>
                </a:solidFill>
                <a:latin typeface="Arial" charset="0"/>
              </a:rPr>
              <a:t>Command:Open</a:t>
            </a:r>
            <a:endParaRPr lang="en-US" sz="1800" dirty="0">
              <a:solidFill>
                <a:schemeClr val="accent2"/>
              </a:solidFill>
              <a:latin typeface="Arial" charset="0"/>
            </a:endParaRPr>
          </a:p>
        </p:txBody>
      </p:sp>
      <p:sp>
        <p:nvSpPr>
          <p:cNvPr id="99344" name="TextBox 28"/>
          <p:cNvSpPr txBox="1">
            <a:spLocks noChangeArrowheads="1"/>
          </p:cNvSpPr>
          <p:nvPr/>
        </p:nvSpPr>
        <p:spPr bwMode="auto">
          <a:xfrm>
            <a:off x="3614905" y="3403199"/>
            <a:ext cx="2209800" cy="366713"/>
          </a:xfrm>
          <a:prstGeom prst="rect">
            <a:avLst/>
          </a:prstGeom>
          <a:noFill/>
          <a:ln w="9525">
            <a:noFill/>
            <a:miter lim="800000"/>
            <a:headEnd/>
            <a:tailEnd/>
          </a:ln>
        </p:spPr>
        <p:txBody>
          <a:bodyPr>
            <a:spAutoFit/>
          </a:bodyPr>
          <a:lstStyle/>
          <a:p>
            <a:pPr algn="ctr" eaLnBrk="1" hangingPunct="1"/>
            <a:r>
              <a:rPr lang="en-US" sz="1800" dirty="0">
                <a:solidFill>
                  <a:schemeClr val="accent2"/>
                </a:solidFill>
                <a:latin typeface="Arial" charset="0"/>
              </a:rPr>
              <a:t>Command:close</a:t>
            </a:r>
          </a:p>
        </p:txBody>
      </p:sp>
      <p:sp>
        <p:nvSpPr>
          <p:cNvPr id="99345" name="TextBox 29"/>
          <p:cNvSpPr txBox="1">
            <a:spLocks noChangeArrowheads="1"/>
          </p:cNvSpPr>
          <p:nvPr/>
        </p:nvSpPr>
        <p:spPr bwMode="auto">
          <a:xfrm>
            <a:off x="1422360" y="2111823"/>
            <a:ext cx="1828800" cy="366713"/>
          </a:xfrm>
          <a:prstGeom prst="rect">
            <a:avLst/>
          </a:prstGeom>
          <a:noFill/>
          <a:ln w="9525">
            <a:noFill/>
            <a:miter lim="800000"/>
            <a:headEnd/>
            <a:tailEnd/>
          </a:ln>
        </p:spPr>
        <p:txBody>
          <a:bodyPr>
            <a:spAutoFit/>
          </a:bodyPr>
          <a:lstStyle/>
          <a:p>
            <a:pPr eaLnBrk="1" hangingPunct="1"/>
            <a:r>
              <a:rPr lang="en-US" sz="1800">
                <a:solidFill>
                  <a:schemeClr val="accent2"/>
                </a:solidFill>
                <a:latin typeface="Arial" charset="0"/>
              </a:rPr>
              <a:t>Sensor:Open</a:t>
            </a:r>
            <a:endParaRPr lang="en-US" sz="1800" dirty="0">
              <a:solidFill>
                <a:schemeClr val="accent2"/>
              </a:solidFill>
              <a:latin typeface="Arial" charset="0"/>
            </a:endParaRPr>
          </a:p>
        </p:txBody>
      </p:sp>
      <p:sp>
        <p:nvSpPr>
          <p:cNvPr id="99346" name="TextBox 30"/>
          <p:cNvSpPr txBox="1">
            <a:spLocks noChangeArrowheads="1"/>
          </p:cNvSpPr>
          <p:nvPr/>
        </p:nvSpPr>
        <p:spPr bwMode="auto">
          <a:xfrm>
            <a:off x="5859262" y="4336981"/>
            <a:ext cx="2209800" cy="366713"/>
          </a:xfrm>
          <a:prstGeom prst="rect">
            <a:avLst/>
          </a:prstGeom>
          <a:noFill/>
          <a:ln w="9525">
            <a:noFill/>
            <a:miter lim="800000"/>
            <a:headEnd/>
            <a:tailEnd/>
          </a:ln>
        </p:spPr>
        <p:txBody>
          <a:bodyPr>
            <a:spAutoFit/>
          </a:bodyPr>
          <a:lstStyle/>
          <a:p>
            <a:pPr eaLnBrk="1" hangingPunct="1"/>
            <a:r>
              <a:rPr lang="en-US" sz="1800" dirty="0">
                <a:solidFill>
                  <a:schemeClr val="accent2"/>
                </a:solidFill>
                <a:latin typeface="Arial" charset="0"/>
              </a:rPr>
              <a:t>Sensor:closed</a:t>
            </a:r>
          </a:p>
        </p:txBody>
      </p:sp>
      <p:sp>
        <p:nvSpPr>
          <p:cNvPr id="99347" name="TextBox 31"/>
          <p:cNvSpPr txBox="1">
            <a:spLocks noChangeArrowheads="1"/>
          </p:cNvSpPr>
          <p:nvPr/>
        </p:nvSpPr>
        <p:spPr bwMode="auto">
          <a:xfrm>
            <a:off x="1615923" y="4310683"/>
            <a:ext cx="2209800" cy="366713"/>
          </a:xfrm>
          <a:prstGeom prst="rect">
            <a:avLst/>
          </a:prstGeom>
          <a:noFill/>
          <a:ln w="9525">
            <a:noFill/>
            <a:miter lim="800000"/>
            <a:headEnd/>
            <a:tailEnd/>
          </a:ln>
        </p:spPr>
        <p:txBody>
          <a:bodyPr>
            <a:spAutoFit/>
          </a:bodyPr>
          <a:lstStyle/>
          <a:p>
            <a:pPr eaLnBrk="1" hangingPunct="1"/>
            <a:r>
              <a:rPr lang="en-US" sz="1800" dirty="0" err="1">
                <a:solidFill>
                  <a:schemeClr val="accent2"/>
                </a:solidFill>
                <a:latin typeface="Arial" charset="0"/>
              </a:rPr>
              <a:t>Command:Open</a:t>
            </a:r>
            <a:endParaRPr lang="en-US" sz="1800" dirty="0">
              <a:solidFill>
                <a:schemeClr val="accent2"/>
              </a:solidFill>
              <a:latin typeface="Arial" charset="0"/>
            </a:endParaRPr>
          </a:p>
        </p:txBody>
      </p:sp>
      <p:sp>
        <p:nvSpPr>
          <p:cNvPr id="99348" name="TextBox 32"/>
          <p:cNvSpPr txBox="1">
            <a:spLocks noChangeArrowheads="1"/>
          </p:cNvSpPr>
          <p:nvPr/>
        </p:nvSpPr>
        <p:spPr bwMode="auto">
          <a:xfrm>
            <a:off x="6169491" y="2111823"/>
            <a:ext cx="2209800" cy="366713"/>
          </a:xfrm>
          <a:prstGeom prst="rect">
            <a:avLst/>
          </a:prstGeom>
          <a:noFill/>
          <a:ln w="9525">
            <a:noFill/>
            <a:miter lim="800000"/>
            <a:headEnd/>
            <a:tailEnd/>
          </a:ln>
        </p:spPr>
        <p:txBody>
          <a:bodyPr>
            <a:spAutoFit/>
          </a:bodyPr>
          <a:lstStyle/>
          <a:p>
            <a:pPr eaLnBrk="1" hangingPunct="1"/>
            <a:r>
              <a:rPr lang="en-US" sz="1800" dirty="0">
                <a:solidFill>
                  <a:schemeClr val="accent2"/>
                </a:solidFill>
                <a:latin typeface="Arial" charset="0"/>
              </a:rPr>
              <a:t>Command:close</a:t>
            </a:r>
          </a:p>
        </p:txBody>
      </p:sp>
      <p:cxnSp>
        <p:nvCxnSpPr>
          <p:cNvPr id="62" name="Straight Arrow Connector 61"/>
          <p:cNvCxnSpPr>
            <a:cxnSpLocks noChangeShapeType="1"/>
          </p:cNvCxnSpPr>
          <p:nvPr/>
        </p:nvCxnSpPr>
        <p:spPr bwMode="auto">
          <a:xfrm>
            <a:off x="3426781" y="3194694"/>
            <a:ext cx="2539013" cy="0"/>
          </a:xfrm>
          <a:prstGeom prst="straightConnector1">
            <a:avLst/>
          </a:prstGeom>
          <a:noFill/>
          <a:ln w="25400">
            <a:solidFill>
              <a:schemeClr val="tx1"/>
            </a:solidFill>
            <a:round/>
            <a:headEnd type="triangle"/>
            <a:tailEnd type="none" w="med" len="med"/>
          </a:ln>
          <a:effectLst>
            <a:outerShdw dist="20000" dir="5400000" rotWithShape="0">
              <a:srgbClr val="808080">
                <a:alpha val="37999"/>
              </a:srgbClr>
            </a:outerShdw>
          </a:effectLst>
        </p:spPr>
      </p:cxnSp>
    </p:spTree>
    <p:extLst>
      <p:ext uri="{BB962C8B-B14F-4D97-AF65-F5344CB8AC3E}">
        <p14:creationId xmlns:p14="http://schemas.microsoft.com/office/powerpoint/2010/main" val="1859059008"/>
      </p:ext>
    </p:extLst>
  </p:cSld>
  <p:clrMapOvr>
    <a:masterClrMapping/>
  </p:clrMapOvr>
  <p:transition spd="slow" advTm="53139">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981777"/>
            <a:ext cx="8807887" cy="5014762"/>
          </a:xfrm>
        </p:spPr>
        <p:txBody>
          <a:bodyPr/>
          <a:lstStyle/>
          <a:p>
            <a:pPr marL="342900" indent="-342900">
              <a:spcAft>
                <a:spcPts val="0"/>
              </a:spcAft>
              <a:buFont typeface="Arial" panose="020B0604020202020204" pitchFamily="34" charset="0"/>
              <a:buChar char="•"/>
            </a:pPr>
            <a:r>
              <a:rPr lang="en-US" sz="2400" dirty="0">
                <a:latin typeface="Gill Sans MT" charset="0"/>
                <a:ea typeface="ＭＳ Ｐゴシック" charset="0"/>
                <a:cs typeface="ＭＳ Ｐゴシック" charset="0"/>
              </a:rPr>
              <a:t>Testing technique where the SUT is compared to a formal model created from the SUT’s requirements*</a:t>
            </a:r>
          </a:p>
          <a:p>
            <a:pPr marL="342900" indent="-342900">
              <a:spcAft>
                <a:spcPts val="0"/>
              </a:spcAft>
              <a:buFont typeface="Arial" panose="020B0604020202020204" pitchFamily="34" charset="0"/>
              <a:buChar char="•"/>
            </a:pPr>
            <a:r>
              <a:rPr lang="en-US" sz="2400" dirty="0">
                <a:latin typeface="Gill Sans MT" charset="0"/>
                <a:ea typeface="ＭＳ Ｐゴシック" charset="0"/>
                <a:cs typeface="ＭＳ Ｐゴシック" charset="0"/>
              </a:rPr>
              <a:t>Use a formal model of the SUT along with test generation tools to automatically generate relevant test cases</a:t>
            </a:r>
            <a:endParaRPr lang="en-US" sz="2400" dirty="0">
              <a:solidFill>
                <a:schemeClr val="bg1"/>
              </a:solidFill>
              <a:latin typeface="Gill Sans MT" charset="0"/>
              <a:ea typeface="ＭＳ Ｐゴシック" charset="0"/>
              <a:cs typeface="ＭＳ Ｐゴシック" charset="0"/>
            </a:endParaRPr>
          </a:p>
          <a:p>
            <a:pPr lvl="1"/>
            <a:endParaRPr lang="en-US" sz="2000" dirty="0">
              <a:solidFill>
                <a:schemeClr val="bg1"/>
              </a:solidFill>
              <a:latin typeface="Gill Sans MT" charset="0"/>
              <a:ea typeface="ＭＳ Ｐゴシック" charset="0"/>
              <a:cs typeface="ＭＳ Ｐゴシック" charset="0"/>
            </a:endParaRPr>
          </a:p>
          <a:p>
            <a:endParaRPr lang="en-US" sz="2400" dirty="0">
              <a:solidFill>
                <a:schemeClr val="bg1"/>
              </a:solidFill>
              <a:latin typeface="Gill Sans MT" charset="0"/>
              <a:ea typeface="ＭＳ Ｐゴシック" charset="0"/>
            </a:endParaRPr>
          </a:p>
          <a:p>
            <a:pPr>
              <a:spcAft>
                <a:spcPts val="0"/>
              </a:spcAft>
            </a:pPr>
            <a:endParaRPr lang="en-US" sz="2000" dirty="0">
              <a:solidFill>
                <a:schemeClr val="bg1"/>
              </a:solidFill>
              <a:latin typeface="Gill Sans MT" charset="0"/>
              <a:ea typeface="ＭＳ Ｐゴシック" charset="0"/>
            </a:endParaRPr>
          </a:p>
          <a:p>
            <a:pPr>
              <a:spcAft>
                <a:spcPts val="0"/>
              </a:spcAft>
            </a:pPr>
            <a:endParaRPr lang="en-US" sz="2400" dirty="0">
              <a:latin typeface="Gill Sans MT" charset="0"/>
              <a:ea typeface="ＭＳ Ｐゴシック" charset="0"/>
              <a:cs typeface="ＭＳ Ｐゴシック" charset="0"/>
            </a:endParaRPr>
          </a:p>
          <a:p>
            <a:pPr marL="342900" indent="-342900">
              <a:spcAft>
                <a:spcPts val="0"/>
              </a:spcAft>
              <a:buFont typeface="Arial" panose="020B0604020202020204" pitchFamily="34" charset="0"/>
              <a:buChar char="•"/>
            </a:pPr>
            <a:r>
              <a:rPr lang="en-US" sz="2400" dirty="0">
                <a:latin typeface="Gill Sans MT" charset="0"/>
                <a:ea typeface="ＭＳ Ｐゴシック" charset="0"/>
                <a:cs typeface="ＭＳ Ｐゴシック" charset="0"/>
              </a:rPr>
              <a:t>Test case results from the SUT are compared against the Model’s expected results </a:t>
            </a:r>
            <a:r>
              <a:rPr lang="en-US" sz="2400" dirty="0">
                <a:latin typeface="Gill Sans MT" charset="0"/>
                <a:ea typeface="ＭＳ Ｐゴシック" charset="0"/>
                <a:cs typeface="ＭＳ Ｐゴシック" charset="0"/>
                <a:sym typeface="Wingdings" panose="05000000000000000000" pitchFamily="2" charset="2"/>
              </a:rPr>
              <a:t>  the Model becomes the </a:t>
            </a:r>
            <a:r>
              <a:rPr lang="en-US" sz="2400" b="1" dirty="0">
                <a:latin typeface="Gill Sans MT" charset="0"/>
                <a:ea typeface="ＭＳ Ｐゴシック" charset="0"/>
                <a:cs typeface="ＭＳ Ｐゴシック" charset="0"/>
                <a:sym typeface="Wingdings" panose="05000000000000000000" pitchFamily="2" charset="2"/>
              </a:rPr>
              <a:t>Oracle</a:t>
            </a:r>
            <a:endParaRPr lang="en-US" sz="2400" b="1" dirty="0">
              <a:latin typeface="Gill Sans MT" charset="0"/>
              <a:ea typeface="ＭＳ Ｐゴシック" charset="0"/>
              <a:cs typeface="ＭＳ Ｐゴシック" charset="0"/>
            </a:endParaRPr>
          </a:p>
          <a:p>
            <a:pPr marL="342900" indent="-342900">
              <a:spcAft>
                <a:spcPts val="0"/>
              </a:spcAft>
              <a:buFont typeface="Arial" panose="020B0604020202020204" pitchFamily="34" charset="0"/>
              <a:buChar char="•"/>
            </a:pPr>
            <a:endParaRPr lang="en-US" sz="2400" dirty="0">
              <a:latin typeface="Gill Sans MT" charset="0"/>
              <a:ea typeface="ＭＳ Ｐゴシック" charset="0"/>
              <a:cs typeface="ＭＳ Ｐゴシック" charset="0"/>
            </a:endParaRPr>
          </a:p>
          <a:p>
            <a:pPr marL="342900" indent="-342900">
              <a:spcAft>
                <a:spcPts val="0"/>
              </a:spcAft>
              <a:buFont typeface="Arial" panose="020B0604020202020204" pitchFamily="34" charset="0"/>
              <a:buChar char="•"/>
            </a:pPr>
            <a:r>
              <a:rPr lang="en-US" sz="2400" dirty="0">
                <a:latin typeface="Gill Sans MT" charset="0"/>
                <a:ea typeface="ＭＳ Ｐゴシック" charset="0"/>
                <a:cs typeface="ＭＳ Ｐゴシック" charset="0"/>
              </a:rPr>
              <a:t>Models may be </a:t>
            </a:r>
            <a:r>
              <a:rPr lang="en-US" sz="2400" i="1" dirty="0">
                <a:latin typeface="Gill Sans MT" charset="0"/>
                <a:ea typeface="ＭＳ Ｐゴシック" charset="0"/>
                <a:cs typeface="ＭＳ Ｐゴシック" charset="0"/>
              </a:rPr>
              <a:t>formal</a:t>
            </a:r>
            <a:r>
              <a:rPr lang="en-US" sz="2400" dirty="0">
                <a:latin typeface="Gill Sans MT" charset="0"/>
                <a:ea typeface="ＭＳ Ｐゴシック" charset="0"/>
                <a:cs typeface="ＭＳ Ｐゴシック" charset="0"/>
              </a:rPr>
              <a:t> or </a:t>
            </a:r>
            <a:r>
              <a:rPr lang="en-US" sz="2400" i="1" dirty="0">
                <a:latin typeface="Gill Sans MT" charset="0"/>
                <a:ea typeface="ＭＳ Ｐゴシック" charset="0"/>
                <a:cs typeface="ＭＳ Ｐゴシック" charset="0"/>
              </a:rPr>
              <a:t>informal</a:t>
            </a:r>
          </a:p>
          <a:p>
            <a:endParaRPr lang="en-US" sz="2000" dirty="0">
              <a:latin typeface="Gill Sans MT" charset="0"/>
              <a:ea typeface="ＭＳ Ｐゴシック" charset="0"/>
              <a:cs typeface="ＭＳ Ｐゴシック" charset="0"/>
            </a:endParaRPr>
          </a:p>
          <a:p>
            <a:endParaRPr lang="en-US" sz="2400" dirty="0">
              <a:solidFill>
                <a:schemeClr val="bg1"/>
              </a:solidFill>
              <a:latin typeface="Gill Sans MT" charset="0"/>
              <a:ea typeface="ＭＳ Ｐゴシック" charset="0"/>
              <a:cs typeface="ＭＳ Ｐゴシック" charset="0"/>
            </a:endParaRPr>
          </a:p>
          <a:p>
            <a:endParaRPr lang="en-US" sz="2400" dirty="0">
              <a:solidFill>
                <a:schemeClr val="bg1"/>
              </a:solidFill>
              <a:latin typeface="Gill Sans MT" charset="0"/>
              <a:ea typeface="ＭＳ Ｐゴシック" charset="0"/>
              <a:cs typeface="ＭＳ Ｐゴシック" charset="0"/>
            </a:endParaRPr>
          </a:p>
          <a:p>
            <a:endParaRPr lang="en-US" sz="2400" dirty="0">
              <a:solidFill>
                <a:schemeClr val="bg1"/>
              </a:solidFill>
              <a:latin typeface="Gill Sans MT" charset="0"/>
              <a:ea typeface="ＭＳ Ｐゴシック" charset="0"/>
              <a:cs typeface="ＭＳ Ｐゴシック" charset="0"/>
            </a:endParaRPr>
          </a:p>
          <a:p>
            <a:pPr>
              <a:spcAft>
                <a:spcPts val="600"/>
              </a:spcAft>
            </a:pPr>
            <a:endParaRPr lang="en-US" sz="1600" dirty="0">
              <a:solidFill>
                <a:schemeClr val="bg1"/>
              </a:solidFill>
            </a:endParaRP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What is Model-Based Testing (MBT)?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a:t>
            </a:fld>
            <a:endParaRPr lang="en-US" dirty="0"/>
          </a:p>
        </p:txBody>
      </p:sp>
      <p:grpSp>
        <p:nvGrpSpPr>
          <p:cNvPr id="23" name="Group 22"/>
          <p:cNvGrpSpPr/>
          <p:nvPr/>
        </p:nvGrpSpPr>
        <p:grpSpPr>
          <a:xfrm>
            <a:off x="883996" y="2892030"/>
            <a:ext cx="7147622" cy="1028700"/>
            <a:chOff x="718296" y="2185451"/>
            <a:chExt cx="7147622" cy="1028700"/>
          </a:xfrm>
        </p:grpSpPr>
        <p:sp>
          <p:nvSpPr>
            <p:cNvPr id="12" name="TextBox 11"/>
            <p:cNvSpPr txBox="1"/>
            <p:nvPr/>
          </p:nvSpPr>
          <p:spPr>
            <a:xfrm>
              <a:off x="6693068" y="2376635"/>
              <a:ext cx="914400" cy="584775"/>
            </a:xfrm>
            <a:prstGeom prst="rect">
              <a:avLst/>
            </a:prstGeom>
            <a:noFill/>
          </p:spPr>
          <p:txBody>
            <a:bodyPr wrap="square" rtlCol="0">
              <a:spAutoFit/>
            </a:bodyPr>
            <a:lstStyle/>
            <a:p>
              <a:pPr algn="ctr"/>
              <a:r>
                <a:rPr lang="en-US" sz="1600" dirty="0"/>
                <a:t>Test  Results</a:t>
              </a:r>
            </a:p>
          </p:txBody>
        </p:sp>
        <p:sp>
          <p:nvSpPr>
            <p:cNvPr id="6" name="Rounded Rectangle 5"/>
            <p:cNvSpPr/>
            <p:nvPr/>
          </p:nvSpPr>
          <p:spPr>
            <a:xfrm>
              <a:off x="718296" y="2185451"/>
              <a:ext cx="1569028" cy="1028700"/>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rPr>
                <a:t>Model of System Under Test</a:t>
              </a:r>
            </a:p>
          </p:txBody>
        </p:sp>
        <p:sp>
          <p:nvSpPr>
            <p:cNvPr id="7" name="Process 6"/>
            <p:cNvSpPr/>
            <p:nvPr/>
          </p:nvSpPr>
          <p:spPr>
            <a:xfrm>
              <a:off x="2921168" y="2185451"/>
              <a:ext cx="1569028" cy="1028700"/>
            </a:xfrm>
            <a:prstGeom prst="flowChartProcess">
              <a:avLst/>
            </a:prstGeom>
            <a:solidFill>
              <a:schemeClr val="accent2"/>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rPr>
                <a:t>Test Generation Tool</a:t>
              </a:r>
            </a:p>
          </p:txBody>
        </p:sp>
        <p:sp>
          <p:nvSpPr>
            <p:cNvPr id="21" name="Process 20"/>
            <p:cNvSpPr/>
            <p:nvPr/>
          </p:nvSpPr>
          <p:spPr>
            <a:xfrm>
              <a:off x="5124040" y="2185451"/>
              <a:ext cx="1569028" cy="1028700"/>
            </a:xfrm>
            <a:prstGeom prst="flowChartProcess">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rPr>
                <a:t>System Under Test</a:t>
              </a:r>
            </a:p>
          </p:txBody>
        </p:sp>
        <p:cxnSp>
          <p:nvCxnSpPr>
            <p:cNvPr id="9" name="Straight Arrow Connector 8"/>
            <p:cNvCxnSpPr>
              <a:stCxn id="6" idx="3"/>
              <a:endCxn id="7" idx="1"/>
            </p:cNvCxnSpPr>
            <p:nvPr/>
          </p:nvCxnSpPr>
          <p:spPr>
            <a:xfrm>
              <a:off x="2287324" y="2699801"/>
              <a:ext cx="63384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3"/>
              <a:endCxn id="21" idx="1"/>
            </p:cNvCxnSpPr>
            <p:nvPr/>
          </p:nvCxnSpPr>
          <p:spPr>
            <a:xfrm>
              <a:off x="4490196" y="2699801"/>
              <a:ext cx="63384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693068" y="2682866"/>
              <a:ext cx="117285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6" idx="0"/>
            </p:cNvCxnSpPr>
            <p:nvPr/>
          </p:nvCxnSpPr>
          <p:spPr>
            <a:xfrm flipH="1" flipV="1">
              <a:off x="1502810" y="2185451"/>
              <a:ext cx="6104658" cy="483572"/>
            </a:xfrm>
            <a:prstGeom prst="bentConnector4">
              <a:avLst>
                <a:gd name="adj1" fmla="val -28"/>
                <a:gd name="adj2" fmla="val 14727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360310" y="2390478"/>
              <a:ext cx="914400" cy="584775"/>
            </a:xfrm>
            <a:prstGeom prst="rect">
              <a:avLst/>
            </a:prstGeom>
            <a:noFill/>
          </p:spPr>
          <p:txBody>
            <a:bodyPr wrap="square" rtlCol="0">
              <a:spAutoFit/>
            </a:bodyPr>
            <a:lstStyle/>
            <a:p>
              <a:pPr algn="ctr"/>
              <a:r>
                <a:rPr lang="en-US" sz="1600" dirty="0"/>
                <a:t>Test  Cases</a:t>
              </a:r>
            </a:p>
          </p:txBody>
        </p:sp>
      </p:grpSp>
      <p:sp>
        <p:nvSpPr>
          <p:cNvPr id="15" name="TextBox 14"/>
          <p:cNvSpPr txBox="1"/>
          <p:nvPr/>
        </p:nvSpPr>
        <p:spPr>
          <a:xfrm>
            <a:off x="4559644" y="5830983"/>
            <a:ext cx="4483291" cy="461665"/>
          </a:xfrm>
          <a:prstGeom prst="rect">
            <a:avLst/>
          </a:prstGeom>
          <a:noFill/>
        </p:spPr>
        <p:txBody>
          <a:bodyPr wrap="square" rtlCol="0">
            <a:spAutoFit/>
          </a:bodyPr>
          <a:lstStyle/>
          <a:p>
            <a:r>
              <a:rPr lang="en-US" sz="1200" dirty="0">
                <a:hlinkClick r:id="rId3"/>
              </a:rPr>
              <a:t>* Automatic Model-based test generation from UML state machines</a:t>
            </a:r>
            <a:r>
              <a:rPr lang="en-US" sz="1200" dirty="0"/>
              <a:t> from Model-based Testing for Embedded Systems, 2012, CRC Press</a:t>
            </a:r>
          </a:p>
        </p:txBody>
      </p:sp>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3162581" y="2867305"/>
              <a:ext cx="1473840" cy="1054080"/>
            </p14:xfrm>
          </p:contentPart>
        </mc:Choice>
        <mc:Fallback xmlns="">
          <p:pic>
            <p:nvPicPr>
              <p:cNvPr id="17" name="Ink 16"/>
              <p:cNvPicPr/>
              <p:nvPr/>
            </p:nvPicPr>
            <p:blipFill>
              <a:blip r:embed="rId5"/>
              <a:stretch>
                <a:fillRect/>
              </a:stretch>
            </p:blipFill>
            <p:spPr>
              <a:xfrm>
                <a:off x="3150701" y="2848585"/>
                <a:ext cx="1503720" cy="108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4804541" y="3727345"/>
              <a:ext cx="248400" cy="47880"/>
            </p14:xfrm>
          </p:contentPart>
        </mc:Choice>
        <mc:Fallback xmlns="">
          <p:pic>
            <p:nvPicPr>
              <p:cNvPr id="19" name="Ink 18"/>
              <p:cNvPicPr/>
              <p:nvPr/>
            </p:nvPicPr>
            <p:blipFill>
              <a:blip r:embed="rId7"/>
              <a:stretch>
                <a:fillRect/>
              </a:stretch>
            </p:blipFill>
            <p:spPr>
              <a:xfrm>
                <a:off x="4794821" y="3714385"/>
                <a:ext cx="2728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p14:cNvContentPartPr/>
              <p14:nvPr/>
            </p14:nvContentPartPr>
            <p14:xfrm>
              <a:off x="7020341" y="3039745"/>
              <a:ext cx="756720" cy="726120"/>
            </p14:xfrm>
          </p:contentPart>
        </mc:Choice>
        <mc:Fallback xmlns="">
          <p:pic>
            <p:nvPicPr>
              <p:cNvPr id="22" name="Ink 21"/>
              <p:cNvPicPr/>
              <p:nvPr/>
            </p:nvPicPr>
            <p:blipFill>
              <a:blip r:embed="rId9"/>
              <a:stretch>
                <a:fillRect/>
              </a:stretch>
            </p:blipFill>
            <p:spPr>
              <a:xfrm>
                <a:off x="7003421" y="3021025"/>
                <a:ext cx="79236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1944701" y="2462305"/>
              <a:ext cx="5402520" cy="587160"/>
            </p14:xfrm>
          </p:contentPart>
        </mc:Choice>
        <mc:Fallback xmlns="">
          <p:pic>
            <p:nvPicPr>
              <p:cNvPr id="25" name="Ink 24"/>
              <p:cNvPicPr/>
              <p:nvPr/>
            </p:nvPicPr>
            <p:blipFill>
              <a:blip r:embed="rId11"/>
              <a:stretch>
                <a:fillRect/>
              </a:stretch>
            </p:blipFill>
            <p:spPr>
              <a:xfrm>
                <a:off x="1928141" y="2443225"/>
                <a:ext cx="543852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p14:cNvContentPartPr/>
              <p14:nvPr/>
            </p14:nvContentPartPr>
            <p14:xfrm>
              <a:off x="2300741" y="3729505"/>
              <a:ext cx="4011120" cy="767880"/>
            </p14:xfrm>
          </p:contentPart>
        </mc:Choice>
        <mc:Fallback xmlns="">
          <p:pic>
            <p:nvPicPr>
              <p:cNvPr id="29" name="Ink 28"/>
              <p:cNvPicPr/>
              <p:nvPr/>
            </p:nvPicPr>
            <p:blipFill>
              <a:blip r:embed="rId13"/>
              <a:stretch>
                <a:fillRect/>
              </a:stretch>
            </p:blipFill>
            <p:spPr>
              <a:xfrm>
                <a:off x="2288141" y="3717265"/>
                <a:ext cx="4042440" cy="79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p14:cNvContentPartPr/>
              <p14:nvPr/>
            </p14:nvContentPartPr>
            <p14:xfrm>
              <a:off x="6182621" y="4463185"/>
              <a:ext cx="1266480" cy="543240"/>
            </p14:xfrm>
          </p:contentPart>
        </mc:Choice>
        <mc:Fallback xmlns="">
          <p:pic>
            <p:nvPicPr>
              <p:cNvPr id="30" name="Ink 29"/>
              <p:cNvPicPr/>
              <p:nvPr/>
            </p:nvPicPr>
            <p:blipFill>
              <a:blip r:embed="rId15"/>
              <a:stretch>
                <a:fillRect/>
              </a:stretch>
            </p:blipFill>
            <p:spPr>
              <a:xfrm>
                <a:off x="6162461" y="4444825"/>
                <a:ext cx="1304640" cy="578160"/>
              </a:xfrm>
              <a:prstGeom prst="rect">
                <a:avLst/>
              </a:prstGeom>
            </p:spPr>
          </p:pic>
        </mc:Fallback>
      </mc:AlternateContent>
    </p:spTree>
    <p:extLst>
      <p:ext uri="{BB962C8B-B14F-4D97-AF65-F5344CB8AC3E}">
        <p14:creationId xmlns:p14="http://schemas.microsoft.com/office/powerpoint/2010/main" val="2028562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5"/>
          <p:cNvSpPr>
            <a:spLocks noGrp="1" noChangeArrowheads="1"/>
          </p:cNvSpPr>
          <p:nvPr>
            <p:ph type="title"/>
          </p:nvPr>
        </p:nvSpPr>
        <p:spPr/>
        <p:txBody>
          <a:bodyPr>
            <a:normAutofit/>
          </a:bodyPr>
          <a:lstStyle/>
          <a:p>
            <a:r>
              <a:rPr lang="en-US" dirty="0"/>
              <a:t>State Table</a:t>
            </a:r>
          </a:p>
        </p:txBody>
      </p:sp>
      <p:sp>
        <p:nvSpPr>
          <p:cNvPr id="6" name="Slide Number Placeholder 5"/>
          <p:cNvSpPr>
            <a:spLocks noGrp="1"/>
          </p:cNvSpPr>
          <p:nvPr>
            <p:ph type="sldNum" sz="quarter" idx="12"/>
          </p:nvPr>
        </p:nvSpPr>
        <p:spPr/>
        <p:txBody>
          <a:bodyPr/>
          <a:lstStyle/>
          <a:p>
            <a:fld id="{F37AAC58-F4AF-4259-A743-B8A5D13D3586}" type="slidenum">
              <a:rPr lang="en-US" smtClean="0"/>
              <a:pPr/>
              <a:t>50</a:t>
            </a:fld>
            <a:endParaRPr lang="en-US" dirty="0"/>
          </a:p>
        </p:txBody>
      </p:sp>
      <p:sp>
        <p:nvSpPr>
          <p:cNvPr id="101381" name="Rectangle 6"/>
          <p:cNvSpPr>
            <a:spLocks noGrp="1" noChangeArrowheads="1"/>
          </p:cNvSpPr>
          <p:nvPr>
            <p:ph type="body" idx="4294967295"/>
          </p:nvPr>
        </p:nvSpPr>
        <p:spPr>
          <a:xfrm>
            <a:off x="571500" y="1042555"/>
            <a:ext cx="8001000" cy="5029200"/>
          </a:xfrm>
          <a:prstGeom prst="rect">
            <a:avLst/>
          </a:prstGeom>
        </p:spPr>
        <p:txBody>
          <a:bodyPr lIns="91440" tIns="45720" rIns="91440" bIns="45720">
            <a:noAutofit/>
          </a:bodyPr>
          <a:lstStyle/>
          <a:p>
            <a:pPr marL="0" indent="0">
              <a:lnSpc>
                <a:spcPct val="90000"/>
              </a:lnSpc>
              <a:buNone/>
            </a:pPr>
            <a:r>
              <a:rPr lang="en-US" sz="2800" dirty="0">
                <a:latin typeface="Gill Sans MT" charset="0"/>
                <a:ea typeface="Gill Sans MT" charset="0"/>
                <a:cs typeface="Gill Sans MT" charset="0"/>
              </a:rPr>
              <a:t>Every FSM state transition diagram has a corresponding state table </a:t>
            </a:r>
          </a:p>
          <a:p>
            <a:pPr marL="0" indent="0">
              <a:lnSpc>
                <a:spcPct val="90000"/>
              </a:lnSpc>
              <a:buNone/>
            </a:pPr>
            <a:r>
              <a:rPr lang="en-US" sz="2800" dirty="0">
                <a:latin typeface="Gill Sans MT" charset="0"/>
                <a:ea typeface="Gill Sans MT" charset="0"/>
                <a:cs typeface="Gill Sans MT" charset="0"/>
              </a:rPr>
              <a:t>Garage Door Opener State table</a:t>
            </a:r>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a:p>
            <a:pPr marL="0" indent="0">
              <a:lnSpc>
                <a:spcPct val="90000"/>
              </a:lnSpc>
              <a:buNone/>
            </a:pPr>
            <a:r>
              <a:rPr lang="en-US" sz="2800" dirty="0">
                <a:latin typeface="Gill Sans MT" charset="0"/>
                <a:ea typeface="Gill Sans MT" charset="0"/>
                <a:cs typeface="Gill Sans MT" charset="0"/>
              </a:rPr>
              <a:t>Each cell may also specify actions</a:t>
            </a:r>
          </a:p>
        </p:txBody>
      </p:sp>
      <p:graphicFrame>
        <p:nvGraphicFramePr>
          <p:cNvPr id="101425" name="Group 49"/>
          <p:cNvGraphicFramePr>
            <a:graphicFrameLocks noGrp="1"/>
          </p:cNvGraphicFramePr>
          <p:nvPr>
            <p:extLst>
              <p:ext uri="{D42A27DB-BD31-4B8C-83A1-F6EECF244321}">
                <p14:modId xmlns:p14="http://schemas.microsoft.com/office/powerpoint/2010/main" val="1682557401"/>
              </p:ext>
            </p:extLst>
          </p:nvPr>
        </p:nvGraphicFramePr>
        <p:xfrm>
          <a:off x="1147465" y="2759072"/>
          <a:ext cx="7162801" cy="2667002"/>
        </p:xfrm>
        <a:graphic>
          <a:graphicData uri="http://schemas.openxmlformats.org/drawingml/2006/table">
            <a:tbl>
              <a:tblPr/>
              <a:tblGrid>
                <a:gridCol w="1454944">
                  <a:extLst>
                    <a:ext uri="{9D8B030D-6E8A-4147-A177-3AD203B41FA5}">
                      <a16:colId xmlns:a16="http://schemas.microsoft.com/office/drawing/2014/main" val="20000"/>
                    </a:ext>
                  </a:extLst>
                </a:gridCol>
                <a:gridCol w="1512769">
                  <a:extLst>
                    <a:ext uri="{9D8B030D-6E8A-4147-A177-3AD203B41FA5}">
                      <a16:colId xmlns:a16="http://schemas.microsoft.com/office/drawing/2014/main" val="20001"/>
                    </a:ext>
                  </a:extLst>
                </a:gridCol>
                <a:gridCol w="1412041">
                  <a:extLst>
                    <a:ext uri="{9D8B030D-6E8A-4147-A177-3AD203B41FA5}">
                      <a16:colId xmlns:a16="http://schemas.microsoft.com/office/drawing/2014/main" val="20002"/>
                    </a:ext>
                  </a:extLst>
                </a:gridCol>
                <a:gridCol w="1454944">
                  <a:extLst>
                    <a:ext uri="{9D8B030D-6E8A-4147-A177-3AD203B41FA5}">
                      <a16:colId xmlns:a16="http://schemas.microsoft.com/office/drawing/2014/main" val="20003"/>
                    </a:ext>
                  </a:extLst>
                </a:gridCol>
                <a:gridCol w="1328103">
                  <a:extLst>
                    <a:ext uri="{9D8B030D-6E8A-4147-A177-3AD203B41FA5}">
                      <a16:colId xmlns:a16="http://schemas.microsoft.com/office/drawing/2014/main" val="20004"/>
                    </a:ext>
                  </a:extLst>
                </a:gridCol>
              </a:tblGrid>
              <a:tr h="769364">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noFill/>
                        <a:effectLst/>
                        <a:latin typeface="Calibri" pitchFamily="34" charset="0"/>
                      </a:endParaRPr>
                    </a:p>
                  </a:txBody>
                  <a:tcPr marL="7214" marR="7214" marT="7214" marB="0" anchor="ctr" horzOverflow="overflow">
                    <a:lnL>
                      <a:noFill/>
                    </a:lnL>
                    <a:lnR w="6350" cap="flat" cmpd="sng" algn="ctr">
                      <a:solidFill>
                        <a:srgbClr val="000000"/>
                      </a:solidFill>
                      <a:prstDash val="solid"/>
                      <a:round/>
                      <a:headEnd type="none" w="med" len="med"/>
                      <a:tailEnd type="none" w="med" len="med"/>
                    </a:lnR>
                    <a:lnT>
                      <a:noFill/>
                    </a:lnT>
                    <a:lnB w="19050" cap="flat" cmpd="sng" algn="ctr">
                      <a:solidFill>
                        <a:srgbClr val="4F81BD"/>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Command: Close</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Command: Open</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Sensor:     Open</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Sensor: Closed</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7391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Closed</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Opening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1"/>
                  </a:ext>
                </a:extLst>
              </a:tr>
              <a:tr h="47391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Open</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Closing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475896">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Opening</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Closing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Open</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47391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Closing</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Opening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Closed</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bl>
          </a:graphicData>
        </a:graphic>
      </p:graphicFrame>
      <p:sp>
        <p:nvSpPr>
          <p:cNvPr id="3" name="TextBox 2"/>
          <p:cNvSpPr txBox="1"/>
          <p:nvPr/>
        </p:nvSpPr>
        <p:spPr>
          <a:xfrm rot="16200000">
            <a:off x="383232" y="3960167"/>
            <a:ext cx="1066800" cy="461665"/>
          </a:xfrm>
          <a:prstGeom prst="rect">
            <a:avLst/>
          </a:prstGeom>
          <a:noFill/>
        </p:spPr>
        <p:txBody>
          <a:bodyPr wrap="square" rtlCol="0">
            <a:spAutoFit/>
          </a:bodyPr>
          <a:lstStyle/>
          <a:p>
            <a:r>
              <a:rPr lang="en-US" sz="2400" dirty="0"/>
              <a:t>States</a:t>
            </a:r>
            <a:endParaRPr lang="en-US" dirty="0"/>
          </a:p>
        </p:txBody>
      </p:sp>
      <p:sp>
        <p:nvSpPr>
          <p:cNvPr id="4" name="TextBox 3"/>
          <p:cNvSpPr txBox="1"/>
          <p:nvPr/>
        </p:nvSpPr>
        <p:spPr>
          <a:xfrm>
            <a:off x="2791792" y="2386896"/>
            <a:ext cx="1524000" cy="461665"/>
          </a:xfrm>
          <a:prstGeom prst="rect">
            <a:avLst/>
          </a:prstGeom>
          <a:noFill/>
        </p:spPr>
        <p:txBody>
          <a:bodyPr wrap="square" rtlCol="0">
            <a:spAutoFit/>
          </a:bodyPr>
          <a:lstStyle/>
          <a:p>
            <a:r>
              <a:rPr lang="en-US" sz="2400" dirty="0"/>
              <a:t>Actions</a:t>
            </a:r>
            <a:endParaRPr lang="en-US" dirty="0"/>
          </a:p>
        </p:txBody>
      </p:sp>
    </p:spTree>
    <p:extLst>
      <p:ext uri="{BB962C8B-B14F-4D97-AF65-F5344CB8AC3E}">
        <p14:creationId xmlns:p14="http://schemas.microsoft.com/office/powerpoint/2010/main" val="2018524669"/>
      </p:ext>
    </p:extLst>
  </p:cSld>
  <p:clrMapOvr>
    <a:masterClrMapping/>
  </p:clrMapOvr>
  <p:transition spd="slow" advTm="31928">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5"/>
          <p:cNvSpPr>
            <a:spLocks noGrp="1" noChangeArrowheads="1"/>
          </p:cNvSpPr>
          <p:nvPr>
            <p:ph type="title"/>
          </p:nvPr>
        </p:nvSpPr>
        <p:spPr/>
        <p:txBody>
          <a:bodyPr>
            <a:normAutofit fontScale="90000"/>
          </a:bodyPr>
          <a:lstStyle/>
          <a:p>
            <a:r>
              <a:rPr lang="en-US" dirty="0"/>
              <a:t>Test Cases from the State Diagram/Table</a:t>
            </a:r>
          </a:p>
        </p:txBody>
      </p:sp>
      <p:sp>
        <p:nvSpPr>
          <p:cNvPr id="6" name="Slide Number Placeholder 5"/>
          <p:cNvSpPr>
            <a:spLocks noGrp="1"/>
          </p:cNvSpPr>
          <p:nvPr>
            <p:ph type="sldNum" sz="quarter" idx="12"/>
          </p:nvPr>
        </p:nvSpPr>
        <p:spPr/>
        <p:txBody>
          <a:bodyPr/>
          <a:lstStyle/>
          <a:p>
            <a:fld id="{F37AAC58-F4AF-4259-A743-B8A5D13D3586}" type="slidenum">
              <a:rPr lang="en-US" smtClean="0"/>
              <a:pPr/>
              <a:t>51</a:t>
            </a:fld>
            <a:endParaRPr lang="en-US" dirty="0"/>
          </a:p>
        </p:txBody>
      </p:sp>
      <p:sp>
        <p:nvSpPr>
          <p:cNvPr id="103429" name="Rectangle 6"/>
          <p:cNvSpPr>
            <a:spLocks noGrp="1" noChangeArrowheads="1"/>
          </p:cNvSpPr>
          <p:nvPr>
            <p:ph sz="quarter" idx="1"/>
          </p:nvPr>
        </p:nvSpPr>
        <p:spPr/>
        <p:txBody>
          <a:bodyPr/>
          <a:lstStyle/>
          <a:p>
            <a:pPr marL="0" indent="0">
              <a:spcBef>
                <a:spcPts val="0"/>
              </a:spcBef>
              <a:buNone/>
            </a:pPr>
            <a:r>
              <a:rPr lang="en-US" sz="2800" dirty="0">
                <a:latin typeface="Gill Sans MT" charset="0"/>
                <a:ea typeface="Gill Sans MT" charset="0"/>
                <a:cs typeface="Gill Sans MT" charset="0"/>
              </a:rPr>
              <a:t>Easily create test cases from the state table</a:t>
            </a:r>
          </a:p>
          <a:p>
            <a:pPr marL="457200" lvl="1" indent="0">
              <a:spcBef>
                <a:spcPts val="0"/>
              </a:spcBef>
              <a:buNone/>
            </a:pPr>
            <a:r>
              <a:rPr lang="en-US" sz="2400" dirty="0">
                <a:latin typeface="Gill Sans MT" charset="0"/>
                <a:ea typeface="Gill Sans MT" charset="0"/>
                <a:cs typeface="Gill Sans MT" charset="0"/>
              </a:rPr>
              <a:t>How would you test it?</a:t>
            </a:r>
          </a:p>
          <a:p>
            <a:pPr marL="914400" lvl="2" indent="0">
              <a:spcBef>
                <a:spcPts val="0"/>
              </a:spcBef>
              <a:buNone/>
            </a:pPr>
            <a:r>
              <a:rPr lang="en-US" sz="2400" dirty="0">
                <a:latin typeface="Gill Sans MT" charset="0"/>
                <a:ea typeface="Gill Sans MT" charset="0"/>
                <a:cs typeface="Gill Sans MT" charset="0"/>
              </a:rPr>
              <a:t>Test </a:t>
            </a:r>
            <a:r>
              <a:rPr lang="en-US" sz="2400" b="1" i="1" dirty="0">
                <a:latin typeface="Gill Sans MT" charset="0"/>
                <a:ea typeface="Gill Sans MT" charset="0"/>
                <a:cs typeface="Gill Sans MT" charset="0"/>
              </a:rPr>
              <a:t>all of the possible combinations</a:t>
            </a:r>
          </a:p>
          <a:p>
            <a:pPr marL="457200" lvl="1" indent="0">
              <a:spcBef>
                <a:spcPts val="0"/>
              </a:spcBef>
              <a:buNone/>
            </a:pPr>
            <a:r>
              <a:rPr lang="en-US" sz="2400" dirty="0">
                <a:latin typeface="Gill Sans MT" charset="0"/>
                <a:ea typeface="Gill Sans MT" charset="0"/>
                <a:cs typeface="Gill Sans MT" charset="0"/>
              </a:rPr>
              <a:t>Remember:  In a FSM model, the transition is based purely on the current state, and the input.  Therefore, all states and all inputs should give complete coverage. </a:t>
            </a:r>
          </a:p>
          <a:p>
            <a:pPr marL="0" indent="0">
              <a:buNone/>
            </a:pPr>
            <a:r>
              <a:rPr lang="en-US" sz="2800" dirty="0">
                <a:latin typeface="Gill Sans MT" charset="0"/>
                <a:ea typeface="Gill Sans MT" charset="0"/>
                <a:cs typeface="Gill Sans MT" charset="0"/>
              </a:rPr>
              <a:t>Garage Door Opener State Table</a:t>
            </a:r>
          </a:p>
        </p:txBody>
      </p:sp>
      <p:graphicFrame>
        <p:nvGraphicFramePr>
          <p:cNvPr id="103475" name="Group 51"/>
          <p:cNvGraphicFramePr>
            <a:graphicFrameLocks noGrp="1"/>
          </p:cNvGraphicFramePr>
          <p:nvPr>
            <p:extLst>
              <p:ext uri="{D42A27DB-BD31-4B8C-83A1-F6EECF244321}">
                <p14:modId xmlns:p14="http://schemas.microsoft.com/office/powerpoint/2010/main" val="1303970643"/>
              </p:ext>
            </p:extLst>
          </p:nvPr>
        </p:nvGraphicFramePr>
        <p:xfrm>
          <a:off x="1095694" y="4147508"/>
          <a:ext cx="6705600" cy="1769022"/>
        </p:xfrm>
        <a:graphic>
          <a:graphicData uri="http://schemas.openxmlformats.org/drawingml/2006/table">
            <a:tbl>
              <a:tblPr/>
              <a:tblGrid>
                <a:gridCol w="1362075">
                  <a:extLst>
                    <a:ext uri="{9D8B030D-6E8A-4147-A177-3AD203B41FA5}">
                      <a16:colId xmlns:a16="http://schemas.microsoft.com/office/drawing/2014/main" val="20000"/>
                    </a:ext>
                  </a:extLst>
                </a:gridCol>
                <a:gridCol w="1416050">
                  <a:extLst>
                    <a:ext uri="{9D8B030D-6E8A-4147-A177-3AD203B41FA5}">
                      <a16:colId xmlns:a16="http://schemas.microsoft.com/office/drawing/2014/main" val="20001"/>
                    </a:ext>
                  </a:extLst>
                </a:gridCol>
                <a:gridCol w="1322388">
                  <a:extLst>
                    <a:ext uri="{9D8B030D-6E8A-4147-A177-3AD203B41FA5}">
                      <a16:colId xmlns:a16="http://schemas.microsoft.com/office/drawing/2014/main" val="20002"/>
                    </a:ext>
                  </a:extLst>
                </a:gridCol>
                <a:gridCol w="1362075">
                  <a:extLst>
                    <a:ext uri="{9D8B030D-6E8A-4147-A177-3AD203B41FA5}">
                      <a16:colId xmlns:a16="http://schemas.microsoft.com/office/drawing/2014/main" val="20003"/>
                    </a:ext>
                  </a:extLst>
                </a:gridCol>
                <a:gridCol w="1243012">
                  <a:extLst>
                    <a:ext uri="{9D8B030D-6E8A-4147-A177-3AD203B41FA5}">
                      <a16:colId xmlns:a16="http://schemas.microsoft.com/office/drawing/2014/main" val="20004"/>
                    </a:ext>
                  </a:extLst>
                </a:gridCol>
              </a:tblGrid>
              <a:tr h="41243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States\Inputs</a:t>
                      </a:r>
                    </a:p>
                  </a:txBody>
                  <a:tcPr marL="7214" marR="7214" marT="7214" marB="0" anchor="ctr" horzOverflow="overflow">
                    <a:lnL>
                      <a:noFill/>
                    </a:lnL>
                    <a:lnR w="6350" cap="flat" cmpd="sng" algn="ctr">
                      <a:solidFill>
                        <a:srgbClr val="000000"/>
                      </a:solidFill>
                      <a:prstDash val="solid"/>
                      <a:round/>
                      <a:headEnd type="none" w="med" len="med"/>
                      <a:tailEnd type="none" w="med" len="med"/>
                    </a:lnR>
                    <a:lnT>
                      <a:noFill/>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Command Close</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Command Open</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Sensor Open</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Sensor Closed</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032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Closed</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Opening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1"/>
                  </a:ext>
                </a:extLst>
              </a:tr>
              <a:tr h="3032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Open</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Closing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032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Opening</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Closing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Open</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032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rPr>
                        <a:t>Closing</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Opening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34" charset="0"/>
                        </a:rPr>
                        <a:t>Closed</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85568891"/>
      </p:ext>
    </p:extLst>
  </p:cSld>
  <p:clrMapOvr>
    <a:masterClrMapping/>
  </p:clrMapOvr>
  <p:transition spd="slow" advTm="50461">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r>
              <a:rPr lang="en-US" dirty="0"/>
              <a:t>Garage Door Example</a:t>
            </a:r>
          </a:p>
        </p:txBody>
      </p:sp>
      <p:sp>
        <p:nvSpPr>
          <p:cNvPr id="6" name="Slide Number Placeholder 5"/>
          <p:cNvSpPr>
            <a:spLocks noGrp="1"/>
          </p:cNvSpPr>
          <p:nvPr>
            <p:ph type="sldNum" sz="quarter" idx="12"/>
          </p:nvPr>
        </p:nvSpPr>
        <p:spPr/>
        <p:txBody>
          <a:bodyPr/>
          <a:lstStyle/>
          <a:p>
            <a:fld id="{F37AAC58-F4AF-4259-A743-B8A5D13D3586}" type="slidenum">
              <a:rPr lang="en-US" smtClean="0"/>
              <a:pPr/>
              <a:t>52</a:t>
            </a:fld>
            <a:endParaRPr lang="en-US" dirty="0"/>
          </a:p>
        </p:txBody>
      </p:sp>
      <p:sp>
        <p:nvSpPr>
          <p:cNvPr id="105474" name="Content Placeholder 2"/>
          <p:cNvSpPr>
            <a:spLocks noGrp="1"/>
          </p:cNvSpPr>
          <p:nvPr>
            <p:ph sz="quarter" idx="1"/>
          </p:nvPr>
        </p:nvSpPr>
        <p:spPr>
          <a:xfrm>
            <a:off x="457199" y="1219200"/>
            <a:ext cx="8637275" cy="4937760"/>
          </a:xfrm>
        </p:spPr>
        <p:txBody>
          <a:bodyPr>
            <a:normAutofit fontScale="92500" lnSpcReduction="20000"/>
          </a:bodyPr>
          <a:lstStyle/>
          <a:p>
            <a:pPr marL="0" indent="0">
              <a:buNone/>
            </a:pPr>
            <a:r>
              <a:rPr lang="en-US" sz="2800" b="1" i="1" dirty="0">
                <a:latin typeface="Gill Sans MT" charset="0"/>
                <a:ea typeface="Gill Sans MT" charset="0"/>
                <a:cs typeface="Gill Sans MT" charset="0"/>
              </a:rPr>
              <a:t>What’s missing </a:t>
            </a:r>
            <a:r>
              <a:rPr lang="en-US" sz="2800" dirty="0">
                <a:latin typeface="Gill Sans MT" charset="0"/>
                <a:ea typeface="Gill Sans MT" charset="0"/>
                <a:cs typeface="Gill Sans MT" charset="0"/>
              </a:rPr>
              <a:t>from this state table that’s needed for testing?</a:t>
            </a:r>
          </a:p>
          <a:p>
            <a:pPr marL="400050" lvl="1" indent="0">
              <a:buNone/>
            </a:pPr>
            <a:r>
              <a:rPr lang="en-US" sz="2600" dirty="0">
                <a:latin typeface="Gill Sans MT" charset="0"/>
                <a:ea typeface="Gill Sans MT" charset="0"/>
                <a:cs typeface="Gill Sans MT" charset="0"/>
              </a:rPr>
              <a:t>We need to test all possible combinations </a:t>
            </a:r>
          </a:p>
          <a:p>
            <a:endParaRPr lang="en-US" dirty="0"/>
          </a:p>
          <a:p>
            <a:endParaRPr lang="en-US" dirty="0"/>
          </a:p>
          <a:p>
            <a:endParaRPr lang="en-US" dirty="0"/>
          </a:p>
          <a:p>
            <a:endParaRPr lang="en-US" dirty="0"/>
          </a:p>
          <a:p>
            <a:endParaRPr lang="en-US" dirty="0"/>
          </a:p>
          <a:p>
            <a:pPr marL="0" indent="0">
              <a:buNone/>
            </a:pPr>
            <a:endParaRPr lang="en-US" sz="2800" dirty="0">
              <a:latin typeface="Gill Sans MT" charset="0"/>
              <a:ea typeface="Gill Sans MT" charset="0"/>
              <a:cs typeface="Gill Sans MT" charset="0"/>
            </a:endParaRPr>
          </a:p>
          <a:p>
            <a:pPr marL="0" indent="0">
              <a:buNone/>
            </a:pPr>
            <a:endParaRPr lang="en-US" sz="2800" dirty="0">
              <a:latin typeface="Gill Sans MT" charset="0"/>
              <a:ea typeface="Gill Sans MT" charset="0"/>
              <a:cs typeface="Gill Sans MT" charset="0"/>
            </a:endParaRPr>
          </a:p>
          <a:p>
            <a:pPr marL="0" indent="0">
              <a:buNone/>
            </a:pPr>
            <a:r>
              <a:rPr lang="en-US" sz="2800" dirty="0">
                <a:latin typeface="Gill Sans MT" charset="0"/>
                <a:ea typeface="Gill Sans MT" charset="0"/>
                <a:cs typeface="Gill Sans MT" charset="0"/>
              </a:rPr>
              <a:t>What do you need to do?</a:t>
            </a:r>
          </a:p>
          <a:p>
            <a:pPr marL="457200" lvl="1" indent="0">
              <a:buNone/>
            </a:pPr>
            <a:r>
              <a:rPr lang="en-US" sz="2400" dirty="0">
                <a:latin typeface="Gill Sans MT" charset="0"/>
                <a:ea typeface="Gill Sans MT" charset="0"/>
                <a:cs typeface="Gill Sans MT" charset="0"/>
              </a:rPr>
              <a:t>Specify all of the possible transitions</a:t>
            </a:r>
          </a:p>
          <a:p>
            <a:pPr marL="457200" lvl="1" indent="0">
              <a:buNone/>
            </a:pPr>
            <a:r>
              <a:rPr lang="en-US" sz="2400" dirty="0">
                <a:latin typeface="Gill Sans MT" charset="0"/>
                <a:ea typeface="Gill Sans MT" charset="0"/>
                <a:cs typeface="Gill Sans MT" charset="0"/>
              </a:rPr>
              <a:t>Fill in the missing blanks to avoid ambiguity</a:t>
            </a:r>
          </a:p>
          <a:p>
            <a:pPr marL="0" indent="0">
              <a:buNone/>
            </a:pPr>
            <a:r>
              <a:rPr lang="en-US" sz="2800" dirty="0">
                <a:latin typeface="Gill Sans MT" charset="0"/>
                <a:ea typeface="Gill Sans MT" charset="0"/>
                <a:cs typeface="Gill Sans MT" charset="0"/>
              </a:rPr>
              <a:t>How many test cases?     4x4 = 16</a:t>
            </a:r>
          </a:p>
        </p:txBody>
      </p:sp>
      <p:graphicFrame>
        <p:nvGraphicFramePr>
          <p:cNvPr id="105522" name="Group 50"/>
          <p:cNvGraphicFramePr>
            <a:graphicFrameLocks noGrp="1"/>
          </p:cNvGraphicFramePr>
          <p:nvPr>
            <p:extLst>
              <p:ext uri="{D42A27DB-BD31-4B8C-83A1-F6EECF244321}">
                <p14:modId xmlns:p14="http://schemas.microsoft.com/office/powerpoint/2010/main" val="1196638091"/>
              </p:ext>
            </p:extLst>
          </p:nvPr>
        </p:nvGraphicFramePr>
        <p:xfrm>
          <a:off x="706582" y="2074717"/>
          <a:ext cx="7239000" cy="2227263"/>
        </p:xfrm>
        <a:graphic>
          <a:graphicData uri="http://schemas.openxmlformats.org/drawingml/2006/table">
            <a:tbl>
              <a:tblPr/>
              <a:tblGrid>
                <a:gridCol w="1531938">
                  <a:extLst>
                    <a:ext uri="{9D8B030D-6E8A-4147-A177-3AD203B41FA5}">
                      <a16:colId xmlns:a16="http://schemas.microsoft.com/office/drawing/2014/main" val="20000"/>
                    </a:ext>
                  </a:extLst>
                </a:gridCol>
                <a:gridCol w="1593850">
                  <a:extLst>
                    <a:ext uri="{9D8B030D-6E8A-4147-A177-3AD203B41FA5}">
                      <a16:colId xmlns:a16="http://schemas.microsoft.com/office/drawing/2014/main" val="20001"/>
                    </a:ext>
                  </a:extLst>
                </a:gridCol>
                <a:gridCol w="1487487">
                  <a:extLst>
                    <a:ext uri="{9D8B030D-6E8A-4147-A177-3AD203B41FA5}">
                      <a16:colId xmlns:a16="http://schemas.microsoft.com/office/drawing/2014/main" val="20002"/>
                    </a:ext>
                  </a:extLst>
                </a:gridCol>
                <a:gridCol w="1330325">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64135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States\Inputs</a:t>
                      </a:r>
                    </a:p>
                  </a:txBody>
                  <a:tcPr marL="7214" marR="7214" marT="7214" marB="0" anchor="ctr" horzOverflow="overflow">
                    <a:lnL>
                      <a:noFill/>
                    </a:lnL>
                    <a:lnR w="6350" cap="flat" cmpd="sng" algn="ctr">
                      <a:solidFill>
                        <a:srgbClr val="000000"/>
                      </a:solidFill>
                      <a:prstDash val="solid"/>
                      <a:round/>
                      <a:headEnd type="none" w="med" len="med"/>
                      <a:tailEnd type="none" w="med" len="med"/>
                    </a:lnR>
                    <a:lnT>
                      <a:noFill/>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Command: Close</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Command: Open</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Sensor: Open</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Sensor: Closed</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968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Closed</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Opening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1"/>
                  </a:ext>
                </a:extLst>
              </a:tr>
              <a:tr h="3968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Open</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Closing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39528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Opening</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Closing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Open</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3968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rPr>
                        <a:t>Closing</a:t>
                      </a:r>
                    </a:p>
                  </a:txBody>
                  <a:tcPr marL="7214" marR="7214" marT="7214" marB="0" anchor="ctr" horzOverflow="overflow">
                    <a:lnL>
                      <a:noFill/>
                    </a:lnL>
                    <a:lnR w="6350" cap="flat" cmpd="sng" algn="ctr">
                      <a:solidFill>
                        <a:srgbClr val="000000"/>
                      </a:solidFill>
                      <a:prstDash val="solid"/>
                      <a:round/>
                      <a:headEnd type="none" w="med" len="med"/>
                      <a:tailEnd type="none" w="med" len="med"/>
                    </a:lnR>
                    <a:lnT w="19050" cap="flat" cmpd="sng" algn="ctr">
                      <a:solidFill>
                        <a:srgbClr val="4F81BD"/>
                      </a:solidFill>
                      <a:prstDash val="solid"/>
                      <a:round/>
                      <a:headEnd type="none" w="med" len="med"/>
                      <a:tailEnd type="none" w="med" len="med"/>
                    </a:lnT>
                    <a:lnB w="19050" cap="flat" cmpd="sng" algn="ctr">
                      <a:solidFill>
                        <a:srgbClr val="4F81BD"/>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Opening</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 </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rPr>
                        <a:t>Closed</a:t>
                      </a:r>
                    </a:p>
                  </a:txBody>
                  <a:tcPr marL="7214" marR="7214" marT="721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62480767"/>
      </p:ext>
    </p:extLst>
  </p:cSld>
  <p:clrMapOvr>
    <a:masterClrMapping/>
  </p:clrMapOvr>
  <p:transition spd="slow" advTm="3354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Text Box 2"/>
          <p:cNvSpPr txBox="1">
            <a:spLocks noChangeArrowheads="1"/>
          </p:cNvSpPr>
          <p:nvPr/>
        </p:nvSpPr>
        <p:spPr bwMode="auto">
          <a:xfrm>
            <a:off x="457199" y="1008481"/>
            <a:ext cx="8229602" cy="1200329"/>
          </a:xfrm>
          <a:prstGeom prst="rect">
            <a:avLst/>
          </a:prstGeom>
          <a:noFill/>
          <a:ln w="9525">
            <a:noFill/>
            <a:miter lim="800000"/>
            <a:headEnd/>
            <a:tailEnd/>
          </a:ln>
        </p:spPr>
        <p:txBody>
          <a:bodyPr wrap="square">
            <a:spAutoFit/>
          </a:bodyPr>
          <a:lstStyle/>
          <a:p>
            <a:pPr eaLnBrk="1" hangingPunct="1"/>
            <a:r>
              <a:rPr lang="en-US" sz="2400" dirty="0">
                <a:latin typeface="Gill Sans MT" charset="0"/>
                <a:ea typeface="Gill Sans MT" charset="0"/>
                <a:cs typeface="Gill Sans MT" charset="0"/>
              </a:rPr>
              <a:t>The information in the state table can now be easily translated into a set of  test cases: (8 out of 16 listed) and we can resolve ambiguities</a:t>
            </a:r>
          </a:p>
        </p:txBody>
      </p:sp>
      <p:graphicFrame>
        <p:nvGraphicFramePr>
          <p:cNvPr id="16455" name="Group 71"/>
          <p:cNvGraphicFramePr>
            <a:graphicFrameLocks noGrp="1"/>
          </p:cNvGraphicFramePr>
          <p:nvPr>
            <p:extLst>
              <p:ext uri="{D42A27DB-BD31-4B8C-83A1-F6EECF244321}">
                <p14:modId xmlns:p14="http://schemas.microsoft.com/office/powerpoint/2010/main" val="612596454"/>
              </p:ext>
            </p:extLst>
          </p:nvPr>
        </p:nvGraphicFramePr>
        <p:xfrm>
          <a:off x="546266" y="2315688"/>
          <a:ext cx="7754585" cy="3881120"/>
        </p:xfrm>
        <a:graphic>
          <a:graphicData uri="http://schemas.openxmlformats.org/drawingml/2006/table">
            <a:tbl>
              <a:tblPr firstRow="1">
                <a:tableStyleId>{775DCB02-9BB8-47FD-8907-85C794F793BA}</a:tableStyleId>
              </a:tblPr>
              <a:tblGrid>
                <a:gridCol w="1550917">
                  <a:extLst>
                    <a:ext uri="{9D8B030D-6E8A-4147-A177-3AD203B41FA5}">
                      <a16:colId xmlns:a16="http://schemas.microsoft.com/office/drawing/2014/main" val="20000"/>
                    </a:ext>
                  </a:extLst>
                </a:gridCol>
                <a:gridCol w="1550917">
                  <a:extLst>
                    <a:ext uri="{9D8B030D-6E8A-4147-A177-3AD203B41FA5}">
                      <a16:colId xmlns:a16="http://schemas.microsoft.com/office/drawing/2014/main" val="20001"/>
                    </a:ext>
                  </a:extLst>
                </a:gridCol>
                <a:gridCol w="1550917">
                  <a:extLst>
                    <a:ext uri="{9D8B030D-6E8A-4147-A177-3AD203B41FA5}">
                      <a16:colId xmlns:a16="http://schemas.microsoft.com/office/drawing/2014/main" val="20002"/>
                    </a:ext>
                  </a:extLst>
                </a:gridCol>
                <a:gridCol w="1550917">
                  <a:extLst>
                    <a:ext uri="{9D8B030D-6E8A-4147-A177-3AD203B41FA5}">
                      <a16:colId xmlns:a16="http://schemas.microsoft.com/office/drawing/2014/main" val="20003"/>
                    </a:ext>
                  </a:extLst>
                </a:gridCol>
                <a:gridCol w="1550917">
                  <a:extLst>
                    <a:ext uri="{9D8B030D-6E8A-4147-A177-3AD203B41FA5}">
                      <a16:colId xmlns:a16="http://schemas.microsoft.com/office/drawing/2014/main" val="20004"/>
                    </a:ext>
                  </a:extLst>
                </a:gridCol>
              </a:tblGrid>
              <a:tr h="222349">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Test case ID</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Current state</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Command/ Sensor</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Action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Next state</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T-200</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Open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Command Close</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Start motor Down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Closing</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T-201</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Open</a:t>
                      </a:r>
                      <a:endParaRPr kumimoji="0" lang="en-US" sz="2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Command Open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nothing</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Open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T-202</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Open</a:t>
                      </a:r>
                      <a:endParaRPr kumimoji="0" lang="en-US" sz="2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Sensor Open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nothing</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Open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T-203</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0" i="0" u="none" strike="noStrike" cap="none" normalizeH="0" baseline="0" dirty="0">
                          <a:ln>
                            <a:noFill/>
                          </a:ln>
                          <a:solidFill>
                            <a:schemeClr val="dk1"/>
                          </a:solidFill>
                          <a:effectLst/>
                          <a:latin typeface="+mn-lt"/>
                        </a:rPr>
                        <a:t>Open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0" i="0" u="none" strike="noStrike" cap="none" normalizeH="0" baseline="0" dirty="0">
                          <a:ln>
                            <a:noFill/>
                          </a:ln>
                          <a:solidFill>
                            <a:schemeClr val="dk1"/>
                          </a:solidFill>
                          <a:effectLst/>
                          <a:latin typeface="+mn-lt"/>
                        </a:rPr>
                        <a:t>Sensor Closed</a:t>
                      </a:r>
                      <a:endParaRPr kumimoji="0" lang="en-US" sz="2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1" i="1" u="none" strike="noStrike" cap="none" normalizeH="0" baseline="0" dirty="0">
                          <a:ln>
                            <a:noFill/>
                          </a:ln>
                          <a:solidFill>
                            <a:srgbClr val="FF0000"/>
                          </a:solidFill>
                          <a:effectLst/>
                        </a:rPr>
                        <a:t>Error  (???!!!)</a:t>
                      </a:r>
                      <a:endParaRPr kumimoji="0" lang="en-US" sz="1400" b="1" i="1" u="none" strike="noStrike" cap="none" normalizeH="0" baseline="0" dirty="0">
                        <a:ln>
                          <a:noFill/>
                        </a:ln>
                        <a:solidFill>
                          <a:srgbClr val="FF0000"/>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1" i="1" u="none" strike="noStrike" cap="none" normalizeH="0" baseline="0" dirty="0">
                          <a:ln>
                            <a:noFill/>
                          </a:ln>
                          <a:solidFill>
                            <a:srgbClr val="FF0000"/>
                          </a:solidFill>
                          <a:effectLst/>
                        </a:rPr>
                        <a:t>Open (???!)</a:t>
                      </a:r>
                      <a:endParaRPr kumimoji="0" lang="en-US" sz="1400" b="1" i="1" u="none" strike="noStrike" cap="none" normalizeH="0" baseline="0" dirty="0">
                        <a:ln>
                          <a:noFill/>
                        </a:ln>
                        <a:solidFill>
                          <a:srgbClr val="FF0000"/>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T-204</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0" i="0" u="none" strike="noStrike" cap="none" normalizeH="0" baseline="0" dirty="0">
                          <a:ln>
                            <a:noFill/>
                          </a:ln>
                          <a:solidFill>
                            <a:schemeClr val="dk1"/>
                          </a:solidFill>
                          <a:effectLst/>
                          <a:latin typeface="+mn-lt"/>
                        </a:rPr>
                        <a:t>Closing</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Command Close</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nothing</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Closing</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T-205</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0" i="0" u="none" strike="noStrike" cap="none" normalizeH="0" baseline="0" dirty="0">
                          <a:ln>
                            <a:noFill/>
                          </a:ln>
                          <a:solidFill>
                            <a:schemeClr val="dk1"/>
                          </a:solidFill>
                          <a:effectLst/>
                          <a:latin typeface="+mn-lt"/>
                        </a:rPr>
                        <a:t>Closing</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Command Open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Change motor to Open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Opening</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T-206</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0" i="0" u="none" strike="noStrike" cap="none" normalizeH="0" baseline="0" dirty="0">
                          <a:ln>
                            <a:noFill/>
                          </a:ln>
                          <a:solidFill>
                            <a:schemeClr val="dk1"/>
                          </a:solidFill>
                          <a:effectLst/>
                          <a:latin typeface="+mn-lt"/>
                        </a:rPr>
                        <a:t>Closing</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Sensor Open</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1" i="1" u="none" strike="noStrike" cap="none" normalizeH="0" baseline="0" dirty="0">
                          <a:ln>
                            <a:noFill/>
                          </a:ln>
                          <a:solidFill>
                            <a:srgbClr val="FF0000"/>
                          </a:solidFill>
                          <a:effectLst/>
                        </a:rPr>
                        <a:t>Error (??)</a:t>
                      </a:r>
                      <a:endParaRPr kumimoji="0" lang="en-US" sz="1400" b="1" i="1" u="none" strike="noStrike" cap="none" normalizeH="0" baseline="0" dirty="0">
                        <a:ln>
                          <a:noFill/>
                        </a:ln>
                        <a:solidFill>
                          <a:srgbClr val="FF0000"/>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1" i="1" u="none" strike="noStrike" cap="none" normalizeH="0" baseline="0" dirty="0">
                          <a:ln>
                            <a:noFill/>
                          </a:ln>
                          <a:solidFill>
                            <a:srgbClr val="FF0000"/>
                          </a:solidFill>
                          <a:effectLst/>
                        </a:rPr>
                        <a:t>Closing (?)</a:t>
                      </a:r>
                      <a:endParaRPr kumimoji="0" lang="en-US" sz="1400" b="1" i="1" u="none" strike="noStrike" cap="none" normalizeH="0" baseline="0" dirty="0">
                        <a:ln>
                          <a:noFill/>
                        </a:ln>
                        <a:solidFill>
                          <a:srgbClr val="FF0000"/>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T-207</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0" i="0" u="none" strike="noStrike" cap="none" normalizeH="0" baseline="0" dirty="0">
                          <a:ln>
                            <a:noFill/>
                          </a:ln>
                          <a:solidFill>
                            <a:schemeClr val="dk1"/>
                          </a:solidFill>
                          <a:effectLst/>
                          <a:latin typeface="+mn-lt"/>
                        </a:rPr>
                        <a:t>Closing</a:t>
                      </a:r>
                      <a:endParaRPr kumimoji="0" lang="en-US" sz="2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b="0" i="0" u="none" strike="noStrike" cap="none" normalizeH="0" baseline="0" dirty="0">
                          <a:ln>
                            <a:noFill/>
                          </a:ln>
                          <a:solidFill>
                            <a:schemeClr val="dk1"/>
                          </a:solidFill>
                          <a:effectLst/>
                          <a:latin typeface="+mn-lt"/>
                        </a:rPr>
                        <a:t>Sensor Closed</a:t>
                      </a:r>
                      <a:endParaRPr kumimoji="0" lang="en-US" sz="2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Stop motor</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400" u="none" strike="noStrike" cap="none" normalizeH="0" baseline="0" dirty="0">
                          <a:ln>
                            <a:noFill/>
                          </a:ln>
                          <a:effectLst/>
                        </a:rPr>
                        <a:t>Closed</a:t>
                      </a:r>
                      <a:endParaRPr kumimoji="0" lang="en-US" sz="14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E9E9"/>
                    </a:solidFill>
                  </a:tcPr>
                </a:tc>
                <a:extLst>
                  <a:ext uri="{0D108BD9-81ED-4DB2-BD59-A6C34878D82A}">
                    <a16:rowId xmlns:a16="http://schemas.microsoft.com/office/drawing/2014/main" val="10008"/>
                  </a:ext>
                </a:extLst>
              </a:tr>
            </a:tbl>
          </a:graphicData>
        </a:graphic>
      </p:graphicFrame>
      <p:sp>
        <p:nvSpPr>
          <p:cNvPr id="107526" name="Rectangle 72"/>
          <p:cNvSpPr>
            <a:spLocks noGrp="1" noChangeArrowheads="1"/>
          </p:cNvSpPr>
          <p:nvPr>
            <p:ph type="title"/>
          </p:nvPr>
        </p:nvSpPr>
        <p:spPr>
          <a:xfrm>
            <a:off x="457199" y="228600"/>
            <a:ext cx="7239965" cy="914400"/>
          </a:xfrm>
        </p:spPr>
        <p:txBody>
          <a:bodyPr lIns="91440" tIns="45720" rIns="91440" bIns="45720" anchor="t">
            <a:normAutofit/>
          </a:bodyPr>
          <a:lstStyle/>
          <a:p>
            <a:r>
              <a:rPr lang="en-US" dirty="0"/>
              <a:t>Translating to Test Cases</a:t>
            </a:r>
          </a:p>
        </p:txBody>
      </p:sp>
      <p:sp>
        <p:nvSpPr>
          <p:cNvPr id="6" name="Slide Number Placeholder 5"/>
          <p:cNvSpPr>
            <a:spLocks noGrp="1"/>
          </p:cNvSpPr>
          <p:nvPr>
            <p:ph type="sldNum" sz="quarter" idx="12"/>
          </p:nvPr>
        </p:nvSpPr>
        <p:spPr/>
        <p:txBody>
          <a:bodyPr/>
          <a:lstStyle/>
          <a:p>
            <a:fld id="{F37AAC58-F4AF-4259-A743-B8A5D13D3586}" type="slidenum">
              <a:rPr lang="en-US" smtClean="0"/>
              <a:pPr/>
              <a:t>53</a:t>
            </a:fld>
            <a:endParaRPr lang="en-US" dirty="0"/>
          </a:p>
        </p:txBody>
      </p:sp>
    </p:spTree>
    <p:extLst>
      <p:ext uri="{BB962C8B-B14F-4D97-AF65-F5344CB8AC3E}">
        <p14:creationId xmlns:p14="http://schemas.microsoft.com/office/powerpoint/2010/main" val="230678175"/>
      </p:ext>
    </p:extLst>
  </p:cSld>
  <p:clrMapOvr>
    <a:masterClrMapping/>
  </p:clrMapOvr>
  <p:transition spd="slow" advTm="123649">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6"/>
          <p:cNvSpPr>
            <a:spLocks noGrp="1"/>
          </p:cNvSpPr>
          <p:nvPr>
            <p:ph type="title"/>
          </p:nvPr>
        </p:nvSpPr>
        <p:spPr>
          <a:xfrm>
            <a:off x="457200" y="228600"/>
            <a:ext cx="7807124" cy="914400"/>
          </a:xfrm>
        </p:spPr>
        <p:txBody>
          <a:bodyPr lIns="91440" tIns="45720" rIns="91440" bIns="45720" anchor="t">
            <a:normAutofit fontScale="90000"/>
          </a:bodyPr>
          <a:lstStyle/>
          <a:p>
            <a:r>
              <a:rPr lang="en-US" dirty="0"/>
              <a:t>How many test cases to test transitions?</a:t>
            </a:r>
          </a:p>
        </p:txBody>
      </p:sp>
      <p:sp>
        <p:nvSpPr>
          <p:cNvPr id="38" name="Slide Number Placeholder 37"/>
          <p:cNvSpPr>
            <a:spLocks noGrp="1"/>
          </p:cNvSpPr>
          <p:nvPr>
            <p:ph type="sldNum" sz="quarter" idx="12"/>
          </p:nvPr>
        </p:nvSpPr>
        <p:spPr/>
        <p:txBody>
          <a:bodyPr/>
          <a:lstStyle/>
          <a:p>
            <a:fld id="{F37AAC58-F4AF-4259-A743-B8A5D13D3586}" type="slidenum">
              <a:rPr lang="en-US" smtClean="0"/>
              <a:pPr/>
              <a:t>54</a:t>
            </a:fld>
            <a:endParaRPr lang="en-US" dirty="0"/>
          </a:p>
        </p:txBody>
      </p:sp>
      <p:grpSp>
        <p:nvGrpSpPr>
          <p:cNvPr id="109606" name="Group 38"/>
          <p:cNvGrpSpPr>
            <a:grpSpLocks/>
          </p:cNvGrpSpPr>
          <p:nvPr/>
        </p:nvGrpSpPr>
        <p:grpSpPr bwMode="auto">
          <a:xfrm>
            <a:off x="540152" y="1070658"/>
            <a:ext cx="6553200" cy="4800600"/>
            <a:chOff x="672" y="816"/>
            <a:chExt cx="4128" cy="3024"/>
          </a:xfrm>
        </p:grpSpPr>
        <p:sp>
          <p:nvSpPr>
            <p:cNvPr id="8" name="Oval 7"/>
            <p:cNvSpPr/>
            <p:nvPr/>
          </p:nvSpPr>
          <p:spPr>
            <a:xfrm>
              <a:off x="1056" y="1584"/>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9" name="Oval 8"/>
            <p:cNvSpPr/>
            <p:nvPr/>
          </p:nvSpPr>
          <p:spPr>
            <a:xfrm>
              <a:off x="672" y="816"/>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0" name="Oval 9"/>
            <p:cNvSpPr/>
            <p:nvPr/>
          </p:nvSpPr>
          <p:spPr>
            <a:xfrm>
              <a:off x="912" y="2496"/>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1" name="Oval 10"/>
            <p:cNvSpPr/>
            <p:nvPr/>
          </p:nvSpPr>
          <p:spPr>
            <a:xfrm>
              <a:off x="1680" y="1008"/>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2" name="Oval 11"/>
            <p:cNvSpPr/>
            <p:nvPr/>
          </p:nvSpPr>
          <p:spPr>
            <a:xfrm>
              <a:off x="2064" y="2208"/>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3" name="Oval 12"/>
            <p:cNvSpPr/>
            <p:nvPr/>
          </p:nvSpPr>
          <p:spPr>
            <a:xfrm>
              <a:off x="1728" y="3024"/>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4" name="Oval 13"/>
            <p:cNvSpPr/>
            <p:nvPr/>
          </p:nvSpPr>
          <p:spPr>
            <a:xfrm>
              <a:off x="2736" y="1152"/>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5" name="Oval 14"/>
            <p:cNvSpPr/>
            <p:nvPr/>
          </p:nvSpPr>
          <p:spPr>
            <a:xfrm>
              <a:off x="3360" y="2256"/>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6" name="Oval 15"/>
            <p:cNvSpPr/>
            <p:nvPr/>
          </p:nvSpPr>
          <p:spPr>
            <a:xfrm>
              <a:off x="3168" y="3264"/>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7" name="Oval 16"/>
            <p:cNvSpPr/>
            <p:nvPr/>
          </p:nvSpPr>
          <p:spPr>
            <a:xfrm>
              <a:off x="4224" y="2400"/>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8" name="Oval 17"/>
            <p:cNvSpPr/>
            <p:nvPr/>
          </p:nvSpPr>
          <p:spPr>
            <a:xfrm>
              <a:off x="3648" y="1200"/>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cxnSp>
          <p:nvCxnSpPr>
            <p:cNvPr id="20" name="Elbow Connector 19"/>
            <p:cNvCxnSpPr>
              <a:cxnSpLocks noChangeShapeType="1"/>
              <a:stCxn id="9" idx="4"/>
            </p:cNvCxnSpPr>
            <p:nvPr/>
          </p:nvCxnSpPr>
          <p:spPr bwMode="auto">
            <a:xfrm rot="16200000" flipH="1">
              <a:off x="816" y="1536"/>
              <a:ext cx="384" cy="96"/>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22" name="Elbow Connector 21"/>
            <p:cNvCxnSpPr>
              <a:cxnSpLocks noChangeShapeType="1"/>
              <a:stCxn id="8" idx="4"/>
            </p:cNvCxnSpPr>
            <p:nvPr/>
          </p:nvCxnSpPr>
          <p:spPr bwMode="auto">
            <a:xfrm rot="5400000">
              <a:off x="1080" y="2184"/>
              <a:ext cx="288" cy="240"/>
            </a:xfrm>
            <a:prstGeom prst="bentConnector3">
              <a:avLst>
                <a:gd name="adj1" fmla="val 50000"/>
              </a:avLst>
            </a:prstGeom>
            <a:noFill/>
            <a:ln w="25400">
              <a:solidFill>
                <a:schemeClr val="tx1"/>
              </a:solidFill>
              <a:miter lim="800000"/>
              <a:headEnd/>
              <a:tailEnd/>
            </a:ln>
            <a:effectLst>
              <a:outerShdw dist="20000" dir="5400000" rotWithShape="0">
                <a:srgbClr val="808080">
                  <a:alpha val="37999"/>
                </a:srgbClr>
              </a:outerShdw>
            </a:effectLst>
          </p:spPr>
        </p:cxnSp>
        <p:cxnSp>
          <p:nvCxnSpPr>
            <p:cNvPr id="24" name="Elbow Connector 23"/>
            <p:cNvCxnSpPr>
              <a:cxnSpLocks noChangeShapeType="1"/>
            </p:cNvCxnSpPr>
            <p:nvPr/>
          </p:nvCxnSpPr>
          <p:spPr bwMode="auto">
            <a:xfrm>
              <a:off x="1296" y="3024"/>
              <a:ext cx="480" cy="19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26" name="Elbow Connector 25"/>
            <p:cNvCxnSpPr>
              <a:cxnSpLocks noChangeShapeType="1"/>
              <a:stCxn id="13" idx="0"/>
              <a:endCxn id="8" idx="5"/>
            </p:cNvCxnSpPr>
            <p:nvPr/>
          </p:nvCxnSpPr>
          <p:spPr bwMode="auto">
            <a:xfrm rot="16200000" flipV="1">
              <a:off x="1308" y="2316"/>
              <a:ext cx="948" cy="468"/>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28" name="Elbow Connector 27"/>
            <p:cNvCxnSpPr>
              <a:cxnSpLocks noChangeShapeType="1"/>
              <a:stCxn id="13" idx="6"/>
              <a:endCxn id="16" idx="2"/>
            </p:cNvCxnSpPr>
            <p:nvPr/>
          </p:nvCxnSpPr>
          <p:spPr bwMode="auto">
            <a:xfrm>
              <a:off x="2304" y="3312"/>
              <a:ext cx="864" cy="240"/>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0" name="Elbow Connector 29"/>
            <p:cNvCxnSpPr>
              <a:cxnSpLocks noChangeShapeType="1"/>
              <a:stCxn id="16" idx="7"/>
              <a:endCxn id="17" idx="3"/>
            </p:cNvCxnSpPr>
            <p:nvPr/>
          </p:nvCxnSpPr>
          <p:spPr bwMode="auto">
            <a:xfrm rot="5400000" flipH="1" flipV="1">
              <a:off x="3756" y="2796"/>
              <a:ext cx="456" cy="648"/>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2" name="Elbow Connector 31"/>
            <p:cNvCxnSpPr>
              <a:cxnSpLocks noChangeShapeType="1"/>
            </p:cNvCxnSpPr>
            <p:nvPr/>
          </p:nvCxnSpPr>
          <p:spPr bwMode="auto">
            <a:xfrm rot="10800000" flipV="1">
              <a:off x="2304" y="2928"/>
              <a:ext cx="2016" cy="240"/>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5" name="Elbow Connector 34"/>
            <p:cNvCxnSpPr>
              <a:cxnSpLocks noChangeShapeType="1"/>
              <a:stCxn id="16" idx="0"/>
              <a:endCxn id="12" idx="5"/>
            </p:cNvCxnSpPr>
            <p:nvPr/>
          </p:nvCxnSpPr>
          <p:spPr bwMode="auto">
            <a:xfrm rot="16200000" flipV="1">
              <a:off x="2724" y="2532"/>
              <a:ext cx="564" cy="900"/>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7" name="Elbow Connector 36"/>
            <p:cNvCxnSpPr>
              <a:cxnSpLocks noChangeShapeType="1"/>
              <a:stCxn id="12" idx="6"/>
              <a:endCxn id="15" idx="2"/>
            </p:cNvCxnSpPr>
            <p:nvPr/>
          </p:nvCxnSpPr>
          <p:spPr bwMode="auto">
            <a:xfrm>
              <a:off x="2640" y="2496"/>
              <a:ext cx="720" cy="48"/>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9" name="Elbow Connector 38"/>
            <p:cNvCxnSpPr>
              <a:cxnSpLocks noChangeShapeType="1"/>
              <a:endCxn id="17" idx="2"/>
            </p:cNvCxnSpPr>
            <p:nvPr/>
          </p:nvCxnSpPr>
          <p:spPr bwMode="auto">
            <a:xfrm>
              <a:off x="3888" y="2592"/>
              <a:ext cx="336" cy="96"/>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42" name="Elbow Connector 41"/>
            <p:cNvCxnSpPr>
              <a:cxnSpLocks noChangeShapeType="1"/>
              <a:stCxn id="17" idx="6"/>
              <a:endCxn id="18" idx="6"/>
            </p:cNvCxnSpPr>
            <p:nvPr/>
          </p:nvCxnSpPr>
          <p:spPr bwMode="auto">
            <a:xfrm flipH="1" flipV="1">
              <a:off x="4224" y="1488"/>
              <a:ext cx="576" cy="1200"/>
            </a:xfrm>
            <a:prstGeom prst="bentConnector3">
              <a:avLst>
                <a:gd name="adj1" fmla="val -25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44" name="Elbow Connector 43"/>
            <p:cNvCxnSpPr>
              <a:cxnSpLocks noChangeShapeType="1"/>
              <a:stCxn id="18" idx="4"/>
            </p:cNvCxnSpPr>
            <p:nvPr/>
          </p:nvCxnSpPr>
          <p:spPr bwMode="auto">
            <a:xfrm rot="16200000" flipH="1">
              <a:off x="3864" y="1848"/>
              <a:ext cx="624" cy="480"/>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46" name="Elbow Connector 45"/>
            <p:cNvCxnSpPr>
              <a:cxnSpLocks noChangeShapeType="1"/>
              <a:stCxn id="18" idx="3"/>
            </p:cNvCxnSpPr>
            <p:nvPr/>
          </p:nvCxnSpPr>
          <p:spPr bwMode="auto">
            <a:xfrm rot="5400000">
              <a:off x="3432" y="1908"/>
              <a:ext cx="516" cy="84"/>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48" name="Elbow Connector 47"/>
            <p:cNvCxnSpPr>
              <a:cxnSpLocks noChangeShapeType="1"/>
              <a:stCxn id="15" idx="1"/>
            </p:cNvCxnSpPr>
            <p:nvPr/>
          </p:nvCxnSpPr>
          <p:spPr bwMode="auto">
            <a:xfrm rot="16200000" flipV="1">
              <a:off x="2952" y="1848"/>
              <a:ext cx="612" cy="37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0" name="Elbow Connector 49"/>
            <p:cNvCxnSpPr>
              <a:cxnSpLocks noChangeShapeType="1"/>
              <a:stCxn id="14" idx="6"/>
              <a:endCxn id="18" idx="2"/>
            </p:cNvCxnSpPr>
            <p:nvPr/>
          </p:nvCxnSpPr>
          <p:spPr bwMode="auto">
            <a:xfrm>
              <a:off x="3312" y="1440"/>
              <a:ext cx="336" cy="48"/>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2" name="Shape 51"/>
            <p:cNvCxnSpPr>
              <a:cxnSpLocks noChangeShapeType="1"/>
              <a:stCxn id="18" idx="0"/>
            </p:cNvCxnSpPr>
            <p:nvPr/>
          </p:nvCxnSpPr>
          <p:spPr bwMode="auto">
            <a:xfrm rot="16200000" flipV="1">
              <a:off x="3432" y="696"/>
              <a:ext cx="96" cy="912"/>
            </a:xfrm>
            <a:prstGeom prst="bentConnector2">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4" name="Elbow Connector 53"/>
            <p:cNvCxnSpPr>
              <a:cxnSpLocks noChangeShapeType="1"/>
              <a:stCxn id="14" idx="2"/>
              <a:endCxn id="11" idx="6"/>
            </p:cNvCxnSpPr>
            <p:nvPr/>
          </p:nvCxnSpPr>
          <p:spPr bwMode="auto">
            <a:xfrm rot="10800000">
              <a:off x="2256" y="1296"/>
              <a:ext cx="480" cy="144"/>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6" name="Elbow Connector 55"/>
            <p:cNvCxnSpPr>
              <a:cxnSpLocks noChangeShapeType="1"/>
              <a:endCxn id="12" idx="0"/>
            </p:cNvCxnSpPr>
            <p:nvPr/>
          </p:nvCxnSpPr>
          <p:spPr bwMode="auto">
            <a:xfrm rot="5400000">
              <a:off x="2304" y="1728"/>
              <a:ext cx="528" cy="43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9" name="Elbow Connector 58"/>
            <p:cNvCxnSpPr>
              <a:cxnSpLocks noChangeShapeType="1"/>
            </p:cNvCxnSpPr>
            <p:nvPr/>
          </p:nvCxnSpPr>
          <p:spPr bwMode="auto">
            <a:xfrm rot="16200000" flipV="1">
              <a:off x="1608" y="1896"/>
              <a:ext cx="720" cy="19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61" name="Elbow Connector 60"/>
            <p:cNvCxnSpPr>
              <a:cxnSpLocks noChangeShapeType="1"/>
              <a:stCxn id="11" idx="2"/>
              <a:endCxn id="9" idx="6"/>
            </p:cNvCxnSpPr>
            <p:nvPr/>
          </p:nvCxnSpPr>
          <p:spPr bwMode="auto">
            <a:xfrm rot="10800000">
              <a:off x="1248" y="1104"/>
              <a:ext cx="432" cy="19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grpSp>
      <p:sp>
        <p:nvSpPr>
          <p:cNvPr id="65" name="TextBox 64"/>
          <p:cNvSpPr txBox="1">
            <a:spLocks noChangeArrowheads="1"/>
          </p:cNvSpPr>
          <p:nvPr/>
        </p:nvSpPr>
        <p:spPr bwMode="auto">
          <a:xfrm>
            <a:off x="5606005" y="4804458"/>
            <a:ext cx="3455675" cy="1569660"/>
          </a:xfrm>
          <a:prstGeom prst="rect">
            <a:avLst/>
          </a:prstGeom>
          <a:noFill/>
          <a:ln w="9525">
            <a:noFill/>
            <a:miter lim="800000"/>
            <a:headEnd/>
            <a:tailEnd/>
          </a:ln>
        </p:spPr>
        <p:txBody>
          <a:bodyPr wrap="square">
            <a:spAutoFit/>
          </a:bodyPr>
          <a:lstStyle/>
          <a:p>
            <a:pPr eaLnBrk="1" hangingPunct="1"/>
            <a:r>
              <a:rPr lang="en-US" sz="2400" i="1" dirty="0">
                <a:latin typeface="Gill Sans MT" charset="0"/>
                <a:ea typeface="Gill Sans MT" charset="0"/>
                <a:cs typeface="Gill Sans MT" charset="0"/>
              </a:rPr>
              <a:t>For state/transition coverage, need as many as arrows – assuming you can figure out how to reach them all</a:t>
            </a:r>
          </a:p>
        </p:txBody>
      </p:sp>
    </p:spTree>
    <p:custDataLst>
      <p:tags r:id="rId1"/>
    </p:custDataLst>
    <p:extLst>
      <p:ext uri="{BB962C8B-B14F-4D97-AF65-F5344CB8AC3E}">
        <p14:creationId xmlns:p14="http://schemas.microsoft.com/office/powerpoint/2010/main" val="1959368863"/>
      </p:ext>
    </p:extLst>
  </p:cSld>
  <p:clrMapOvr>
    <a:masterClrMapping/>
  </p:clrMapOvr>
  <p:transition spd="slow" advTm="7976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6"/>
          <p:cNvSpPr>
            <a:spLocks noGrp="1"/>
          </p:cNvSpPr>
          <p:nvPr>
            <p:ph type="title"/>
          </p:nvPr>
        </p:nvSpPr>
        <p:spPr/>
        <p:txBody>
          <a:bodyPr lIns="91440" tIns="45720" rIns="91440" bIns="45720" anchor="t"/>
          <a:lstStyle/>
          <a:p>
            <a:r>
              <a:rPr lang="en-US" dirty="0"/>
              <a:t>How would we create tests?</a:t>
            </a:r>
          </a:p>
        </p:txBody>
      </p:sp>
      <p:sp>
        <p:nvSpPr>
          <p:cNvPr id="38" name="Slide Number Placeholder 37"/>
          <p:cNvSpPr>
            <a:spLocks noGrp="1"/>
          </p:cNvSpPr>
          <p:nvPr>
            <p:ph type="sldNum" sz="quarter" idx="12"/>
          </p:nvPr>
        </p:nvSpPr>
        <p:spPr/>
        <p:txBody>
          <a:bodyPr/>
          <a:lstStyle/>
          <a:p>
            <a:fld id="{F37AAC58-F4AF-4259-A743-B8A5D13D3586}" type="slidenum">
              <a:rPr lang="en-US" smtClean="0"/>
              <a:pPr/>
              <a:t>55</a:t>
            </a:fld>
            <a:endParaRPr lang="en-US" dirty="0"/>
          </a:p>
        </p:txBody>
      </p:sp>
      <p:grpSp>
        <p:nvGrpSpPr>
          <p:cNvPr id="111654" name="Group 38"/>
          <p:cNvGrpSpPr>
            <a:grpSpLocks/>
          </p:cNvGrpSpPr>
          <p:nvPr/>
        </p:nvGrpSpPr>
        <p:grpSpPr bwMode="auto">
          <a:xfrm>
            <a:off x="685800" y="1143000"/>
            <a:ext cx="6553200" cy="4800600"/>
            <a:chOff x="672" y="816"/>
            <a:chExt cx="4128" cy="3024"/>
          </a:xfrm>
        </p:grpSpPr>
        <p:sp>
          <p:nvSpPr>
            <p:cNvPr id="8" name="Oval 7"/>
            <p:cNvSpPr/>
            <p:nvPr/>
          </p:nvSpPr>
          <p:spPr>
            <a:xfrm>
              <a:off x="1056" y="1584"/>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9" name="Oval 8"/>
            <p:cNvSpPr/>
            <p:nvPr/>
          </p:nvSpPr>
          <p:spPr>
            <a:xfrm>
              <a:off x="672" y="816"/>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0" name="Oval 9"/>
            <p:cNvSpPr/>
            <p:nvPr/>
          </p:nvSpPr>
          <p:spPr>
            <a:xfrm>
              <a:off x="912" y="2496"/>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1" name="Oval 10"/>
            <p:cNvSpPr/>
            <p:nvPr/>
          </p:nvSpPr>
          <p:spPr>
            <a:xfrm>
              <a:off x="1680" y="1008"/>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2" name="Oval 11"/>
            <p:cNvSpPr/>
            <p:nvPr/>
          </p:nvSpPr>
          <p:spPr>
            <a:xfrm>
              <a:off x="2064" y="2208"/>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3" name="Oval 12"/>
            <p:cNvSpPr/>
            <p:nvPr/>
          </p:nvSpPr>
          <p:spPr>
            <a:xfrm>
              <a:off x="1728" y="3024"/>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4" name="Oval 13"/>
            <p:cNvSpPr/>
            <p:nvPr/>
          </p:nvSpPr>
          <p:spPr>
            <a:xfrm>
              <a:off x="2736" y="1152"/>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5" name="Oval 14"/>
            <p:cNvSpPr/>
            <p:nvPr/>
          </p:nvSpPr>
          <p:spPr>
            <a:xfrm>
              <a:off x="3360" y="2256"/>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6" name="Oval 15"/>
            <p:cNvSpPr/>
            <p:nvPr/>
          </p:nvSpPr>
          <p:spPr>
            <a:xfrm>
              <a:off x="3168" y="3264"/>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7" name="Oval 16"/>
            <p:cNvSpPr/>
            <p:nvPr/>
          </p:nvSpPr>
          <p:spPr>
            <a:xfrm>
              <a:off x="4224" y="2400"/>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sp>
          <p:nvSpPr>
            <p:cNvPr id="18" name="Oval 17"/>
            <p:cNvSpPr/>
            <p:nvPr/>
          </p:nvSpPr>
          <p:spPr>
            <a:xfrm>
              <a:off x="3648" y="1200"/>
              <a:ext cx="576" cy="5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800" dirty="0">
                <a:solidFill>
                  <a:srgbClr val="FFFFFF"/>
                </a:solidFill>
                <a:latin typeface="Arial" charset="0"/>
                <a:ea typeface="ＭＳ Ｐゴシック" pitchFamily="-65" charset="-128"/>
              </a:endParaRPr>
            </a:p>
          </p:txBody>
        </p:sp>
        <p:cxnSp>
          <p:nvCxnSpPr>
            <p:cNvPr id="20" name="Elbow Connector 19"/>
            <p:cNvCxnSpPr>
              <a:cxnSpLocks noChangeShapeType="1"/>
              <a:stCxn id="9" idx="4"/>
            </p:cNvCxnSpPr>
            <p:nvPr/>
          </p:nvCxnSpPr>
          <p:spPr bwMode="auto">
            <a:xfrm rot="16200000" flipH="1">
              <a:off x="816" y="1536"/>
              <a:ext cx="384" cy="96"/>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22" name="Elbow Connector 21"/>
            <p:cNvCxnSpPr>
              <a:cxnSpLocks noChangeShapeType="1"/>
              <a:stCxn id="8" idx="4"/>
            </p:cNvCxnSpPr>
            <p:nvPr/>
          </p:nvCxnSpPr>
          <p:spPr bwMode="auto">
            <a:xfrm rot="5400000">
              <a:off x="1080" y="2184"/>
              <a:ext cx="288" cy="240"/>
            </a:xfrm>
            <a:prstGeom prst="bentConnector3">
              <a:avLst>
                <a:gd name="adj1" fmla="val 50000"/>
              </a:avLst>
            </a:prstGeom>
            <a:noFill/>
            <a:ln w="25400">
              <a:solidFill>
                <a:schemeClr val="tx1"/>
              </a:solidFill>
              <a:miter lim="800000"/>
              <a:headEnd/>
              <a:tailEnd/>
            </a:ln>
            <a:effectLst>
              <a:outerShdw dist="20000" dir="5400000" rotWithShape="0">
                <a:srgbClr val="808080">
                  <a:alpha val="37999"/>
                </a:srgbClr>
              </a:outerShdw>
            </a:effectLst>
          </p:spPr>
        </p:cxnSp>
        <p:cxnSp>
          <p:nvCxnSpPr>
            <p:cNvPr id="24" name="Elbow Connector 23"/>
            <p:cNvCxnSpPr>
              <a:cxnSpLocks noChangeShapeType="1"/>
            </p:cNvCxnSpPr>
            <p:nvPr/>
          </p:nvCxnSpPr>
          <p:spPr bwMode="auto">
            <a:xfrm>
              <a:off x="1296" y="3024"/>
              <a:ext cx="480" cy="19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26" name="Elbow Connector 25"/>
            <p:cNvCxnSpPr>
              <a:cxnSpLocks noChangeShapeType="1"/>
              <a:stCxn id="13" idx="0"/>
              <a:endCxn id="8" idx="5"/>
            </p:cNvCxnSpPr>
            <p:nvPr/>
          </p:nvCxnSpPr>
          <p:spPr bwMode="auto">
            <a:xfrm rot="16200000" flipV="1">
              <a:off x="1308" y="2316"/>
              <a:ext cx="948" cy="468"/>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28" name="Elbow Connector 27"/>
            <p:cNvCxnSpPr>
              <a:cxnSpLocks noChangeShapeType="1"/>
              <a:stCxn id="13" idx="6"/>
              <a:endCxn id="16" idx="2"/>
            </p:cNvCxnSpPr>
            <p:nvPr/>
          </p:nvCxnSpPr>
          <p:spPr bwMode="auto">
            <a:xfrm>
              <a:off x="2304" y="3312"/>
              <a:ext cx="864" cy="240"/>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0" name="Elbow Connector 29"/>
            <p:cNvCxnSpPr>
              <a:cxnSpLocks noChangeShapeType="1"/>
              <a:stCxn id="16" idx="7"/>
              <a:endCxn id="17" idx="3"/>
            </p:cNvCxnSpPr>
            <p:nvPr/>
          </p:nvCxnSpPr>
          <p:spPr bwMode="auto">
            <a:xfrm rot="5400000" flipH="1" flipV="1">
              <a:off x="3756" y="2796"/>
              <a:ext cx="456" cy="648"/>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2" name="Elbow Connector 31"/>
            <p:cNvCxnSpPr>
              <a:cxnSpLocks noChangeShapeType="1"/>
            </p:cNvCxnSpPr>
            <p:nvPr/>
          </p:nvCxnSpPr>
          <p:spPr bwMode="auto">
            <a:xfrm rot="10800000" flipV="1">
              <a:off x="2304" y="2928"/>
              <a:ext cx="2016" cy="240"/>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5" name="Elbow Connector 34"/>
            <p:cNvCxnSpPr>
              <a:cxnSpLocks noChangeShapeType="1"/>
              <a:stCxn id="16" idx="0"/>
              <a:endCxn id="12" idx="5"/>
            </p:cNvCxnSpPr>
            <p:nvPr/>
          </p:nvCxnSpPr>
          <p:spPr bwMode="auto">
            <a:xfrm rot="16200000" flipV="1">
              <a:off x="2724" y="2532"/>
              <a:ext cx="564" cy="900"/>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7" name="Elbow Connector 36"/>
            <p:cNvCxnSpPr>
              <a:cxnSpLocks noChangeShapeType="1"/>
              <a:stCxn id="12" idx="6"/>
              <a:endCxn id="15" idx="2"/>
            </p:cNvCxnSpPr>
            <p:nvPr/>
          </p:nvCxnSpPr>
          <p:spPr bwMode="auto">
            <a:xfrm>
              <a:off x="2640" y="2496"/>
              <a:ext cx="720" cy="48"/>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39" name="Elbow Connector 38"/>
            <p:cNvCxnSpPr>
              <a:cxnSpLocks noChangeShapeType="1"/>
              <a:endCxn id="17" idx="2"/>
            </p:cNvCxnSpPr>
            <p:nvPr/>
          </p:nvCxnSpPr>
          <p:spPr bwMode="auto">
            <a:xfrm>
              <a:off x="3888" y="2592"/>
              <a:ext cx="336" cy="96"/>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42" name="Elbow Connector 41"/>
            <p:cNvCxnSpPr>
              <a:cxnSpLocks noChangeShapeType="1"/>
              <a:stCxn id="17" idx="6"/>
              <a:endCxn id="18" idx="6"/>
            </p:cNvCxnSpPr>
            <p:nvPr/>
          </p:nvCxnSpPr>
          <p:spPr bwMode="auto">
            <a:xfrm flipH="1" flipV="1">
              <a:off x="4224" y="1488"/>
              <a:ext cx="576" cy="1200"/>
            </a:xfrm>
            <a:prstGeom prst="bentConnector3">
              <a:avLst>
                <a:gd name="adj1" fmla="val -25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44" name="Elbow Connector 43"/>
            <p:cNvCxnSpPr>
              <a:cxnSpLocks noChangeShapeType="1"/>
              <a:stCxn id="18" idx="4"/>
            </p:cNvCxnSpPr>
            <p:nvPr/>
          </p:nvCxnSpPr>
          <p:spPr bwMode="auto">
            <a:xfrm rot="16200000" flipH="1">
              <a:off x="3864" y="1848"/>
              <a:ext cx="624" cy="480"/>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46" name="Elbow Connector 45"/>
            <p:cNvCxnSpPr>
              <a:cxnSpLocks noChangeShapeType="1"/>
              <a:stCxn id="18" idx="3"/>
            </p:cNvCxnSpPr>
            <p:nvPr/>
          </p:nvCxnSpPr>
          <p:spPr bwMode="auto">
            <a:xfrm rot="5400000">
              <a:off x="3432" y="1908"/>
              <a:ext cx="516" cy="84"/>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48" name="Elbow Connector 47"/>
            <p:cNvCxnSpPr>
              <a:cxnSpLocks noChangeShapeType="1"/>
              <a:stCxn id="15" idx="1"/>
            </p:cNvCxnSpPr>
            <p:nvPr/>
          </p:nvCxnSpPr>
          <p:spPr bwMode="auto">
            <a:xfrm rot="16200000" flipV="1">
              <a:off x="2952" y="1848"/>
              <a:ext cx="612" cy="37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0" name="Elbow Connector 49"/>
            <p:cNvCxnSpPr>
              <a:cxnSpLocks noChangeShapeType="1"/>
              <a:stCxn id="14" idx="6"/>
              <a:endCxn id="18" idx="2"/>
            </p:cNvCxnSpPr>
            <p:nvPr/>
          </p:nvCxnSpPr>
          <p:spPr bwMode="auto">
            <a:xfrm>
              <a:off x="3312" y="1440"/>
              <a:ext cx="336" cy="48"/>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2" name="Shape 51"/>
            <p:cNvCxnSpPr>
              <a:cxnSpLocks noChangeShapeType="1"/>
              <a:stCxn id="18" idx="0"/>
            </p:cNvCxnSpPr>
            <p:nvPr/>
          </p:nvCxnSpPr>
          <p:spPr bwMode="auto">
            <a:xfrm rot="16200000" flipV="1">
              <a:off x="3432" y="696"/>
              <a:ext cx="96" cy="912"/>
            </a:xfrm>
            <a:prstGeom prst="bentConnector2">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4" name="Elbow Connector 53"/>
            <p:cNvCxnSpPr>
              <a:cxnSpLocks noChangeShapeType="1"/>
              <a:stCxn id="14" idx="2"/>
              <a:endCxn id="11" idx="6"/>
            </p:cNvCxnSpPr>
            <p:nvPr/>
          </p:nvCxnSpPr>
          <p:spPr bwMode="auto">
            <a:xfrm rot="10800000">
              <a:off x="2256" y="1296"/>
              <a:ext cx="480" cy="144"/>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6" name="Elbow Connector 55"/>
            <p:cNvCxnSpPr>
              <a:cxnSpLocks noChangeShapeType="1"/>
              <a:endCxn id="12" idx="0"/>
            </p:cNvCxnSpPr>
            <p:nvPr/>
          </p:nvCxnSpPr>
          <p:spPr bwMode="auto">
            <a:xfrm rot="5400000">
              <a:off x="2304" y="1728"/>
              <a:ext cx="528" cy="43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59" name="Elbow Connector 58"/>
            <p:cNvCxnSpPr>
              <a:cxnSpLocks noChangeShapeType="1"/>
            </p:cNvCxnSpPr>
            <p:nvPr/>
          </p:nvCxnSpPr>
          <p:spPr bwMode="auto">
            <a:xfrm rot="16200000" flipV="1">
              <a:off x="1608" y="1896"/>
              <a:ext cx="720" cy="19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cxnSp>
          <p:nvCxnSpPr>
            <p:cNvPr id="61" name="Elbow Connector 60"/>
            <p:cNvCxnSpPr>
              <a:cxnSpLocks noChangeShapeType="1"/>
              <a:stCxn id="11" idx="2"/>
              <a:endCxn id="9" idx="6"/>
            </p:cNvCxnSpPr>
            <p:nvPr/>
          </p:nvCxnSpPr>
          <p:spPr bwMode="auto">
            <a:xfrm rot="10800000">
              <a:off x="1248" y="1104"/>
              <a:ext cx="432" cy="192"/>
            </a:xfrm>
            <a:prstGeom prst="bentConnector3">
              <a:avLst>
                <a:gd name="adj1" fmla="val 50000"/>
              </a:avLst>
            </a:prstGeom>
            <a:noFill/>
            <a:ln w="25400">
              <a:solidFill>
                <a:schemeClr val="tx1"/>
              </a:solidFill>
              <a:miter lim="800000"/>
              <a:headEnd/>
              <a:tailEnd type="arrow" w="med" len="med"/>
            </a:ln>
            <a:effectLst>
              <a:outerShdw dist="20000" dir="5400000" rotWithShape="0">
                <a:srgbClr val="808080">
                  <a:alpha val="37999"/>
                </a:srgbClr>
              </a:outerShdw>
            </a:effectLst>
          </p:spPr>
        </p:cxnSp>
      </p:grpSp>
      <p:sp>
        <p:nvSpPr>
          <p:cNvPr id="65" name="TextBox 64"/>
          <p:cNvSpPr txBox="1">
            <a:spLocks noChangeArrowheads="1"/>
          </p:cNvSpPr>
          <p:nvPr/>
        </p:nvSpPr>
        <p:spPr bwMode="auto">
          <a:xfrm>
            <a:off x="5638799" y="5029200"/>
            <a:ext cx="3455675" cy="1323439"/>
          </a:xfrm>
          <a:prstGeom prst="rect">
            <a:avLst/>
          </a:prstGeom>
          <a:noFill/>
          <a:ln w="9525">
            <a:noFill/>
            <a:miter lim="800000"/>
            <a:headEnd/>
            <a:tailEnd/>
          </a:ln>
        </p:spPr>
        <p:txBody>
          <a:bodyPr wrap="square">
            <a:spAutoFit/>
          </a:bodyPr>
          <a:lstStyle/>
          <a:p>
            <a:pPr eaLnBrk="1" hangingPunct="1"/>
            <a:r>
              <a:rPr lang="en-US" sz="2000" i="1" dirty="0">
                <a:latin typeface="Gill Sans MT" charset="0"/>
                <a:ea typeface="Gill Sans MT" charset="0"/>
                <a:cs typeface="Gill Sans MT" charset="0"/>
              </a:rPr>
              <a:t>Would like to be able to easily test the individual transitions with unit test cases</a:t>
            </a:r>
          </a:p>
          <a:p>
            <a:pPr eaLnBrk="1" hangingPunct="1"/>
            <a:r>
              <a:rPr lang="en-US" sz="2000" i="1" dirty="0">
                <a:latin typeface="Gill Sans MT" charset="0"/>
                <a:ea typeface="Gill Sans MT" charset="0"/>
                <a:cs typeface="Gill Sans MT" charset="0"/>
              </a:rPr>
              <a:t> </a:t>
            </a:r>
            <a:r>
              <a:rPr lang="en-US" sz="2000" i="1" dirty="0">
                <a:latin typeface="Gill Sans MT" charset="0"/>
                <a:ea typeface="Gill Sans MT" charset="0"/>
                <a:cs typeface="Gill Sans MT" charset="0"/>
                <a:sym typeface="Wingdings" pitchFamily="2" charset="2"/>
              </a:rPr>
              <a:t> need </a:t>
            </a:r>
            <a:r>
              <a:rPr lang="en-US" sz="2000" b="1" i="1" dirty="0">
                <a:latin typeface="Gill Sans MT" charset="0"/>
                <a:ea typeface="Gill Sans MT" charset="0"/>
                <a:cs typeface="Gill Sans MT" charset="0"/>
                <a:sym typeface="Wingdings" pitchFamily="2" charset="2"/>
              </a:rPr>
              <a:t>test primitives</a:t>
            </a:r>
            <a:endParaRPr lang="en-US" sz="2000" b="1" i="1" dirty="0">
              <a:latin typeface="Gill Sans MT" charset="0"/>
              <a:ea typeface="Gill Sans MT" charset="0"/>
              <a:cs typeface="Gill Sans MT" charset="0"/>
            </a:endParaRPr>
          </a:p>
        </p:txBody>
      </p:sp>
    </p:spTree>
    <p:custDataLst>
      <p:tags r:id="rId1"/>
    </p:custDataLst>
    <p:extLst>
      <p:ext uri="{BB962C8B-B14F-4D97-AF65-F5344CB8AC3E}">
        <p14:creationId xmlns:p14="http://schemas.microsoft.com/office/powerpoint/2010/main" val="849567125"/>
      </p:ext>
    </p:extLst>
  </p:cSld>
  <p:clrMapOvr>
    <a:masterClrMapping/>
  </p:clrMapOvr>
  <p:transition spd="slow" advTm="1806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p:cNvSpPr>
            <a:spLocks noGrp="1" noChangeArrowheads="1"/>
          </p:cNvSpPr>
          <p:nvPr>
            <p:ph type="title"/>
          </p:nvPr>
        </p:nvSpPr>
        <p:spPr/>
        <p:txBody>
          <a:bodyPr/>
          <a:lstStyle/>
          <a:p>
            <a:r>
              <a:rPr lang="en-US" dirty="0"/>
              <a:t>FSM Test Primitives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56</a:t>
            </a:fld>
            <a:endParaRPr lang="en-US" dirty="0"/>
          </a:p>
        </p:txBody>
      </p:sp>
      <p:sp>
        <p:nvSpPr>
          <p:cNvPr id="113669" name="Rectangle 3"/>
          <p:cNvSpPr>
            <a:spLocks noGrp="1" noChangeArrowheads="1"/>
          </p:cNvSpPr>
          <p:nvPr>
            <p:ph sz="quarter" idx="1"/>
          </p:nvPr>
        </p:nvSpPr>
        <p:spPr>
          <a:xfrm>
            <a:off x="457199" y="1105382"/>
            <a:ext cx="8637276" cy="4937760"/>
          </a:xfrm>
        </p:spPr>
        <p:txBody>
          <a:bodyPr>
            <a:normAutofit lnSpcReduction="10000"/>
          </a:bodyPr>
          <a:lstStyle/>
          <a:p>
            <a:pPr marL="0" indent="0">
              <a:buNone/>
            </a:pPr>
            <a:r>
              <a:rPr lang="en-US" sz="2800" dirty="0">
                <a:latin typeface="Gill Sans MT" charset="0"/>
                <a:ea typeface="Gill Sans MT" charset="0"/>
                <a:cs typeface="Gill Sans MT" charset="0"/>
              </a:rPr>
              <a:t>One technique for testing state machines is to use test primitives that test every individual state transition</a:t>
            </a:r>
          </a:p>
          <a:p>
            <a:pPr marL="914400" lvl="2" indent="0">
              <a:buNone/>
            </a:pPr>
            <a:endParaRPr lang="en-US" sz="2400" dirty="0">
              <a:solidFill>
                <a:schemeClr val="accent1"/>
              </a:solidFill>
              <a:latin typeface="Courier" charset="0"/>
              <a:ea typeface="Courier" charset="0"/>
              <a:cs typeface="Courier" charset="0"/>
            </a:endParaRPr>
          </a:p>
          <a:p>
            <a:pPr marL="914400" lvl="2" indent="0">
              <a:buNone/>
            </a:pPr>
            <a:r>
              <a:rPr lang="en-US" sz="2400" dirty="0">
                <a:solidFill>
                  <a:schemeClr val="accent1"/>
                </a:solidFill>
                <a:latin typeface="Courier" charset="0"/>
                <a:ea typeface="Courier" charset="0"/>
                <a:cs typeface="Courier" charset="0"/>
              </a:rPr>
              <a:t>initialize system to desired Start state</a:t>
            </a:r>
          </a:p>
          <a:p>
            <a:pPr marL="914400" lvl="2" indent="0">
              <a:buNone/>
            </a:pPr>
            <a:r>
              <a:rPr lang="en-US" sz="2400" dirty="0">
                <a:solidFill>
                  <a:schemeClr val="accent1"/>
                </a:solidFill>
                <a:latin typeface="Courier" charset="0"/>
                <a:ea typeface="Courier" charset="0"/>
                <a:cs typeface="Courier" charset="0"/>
              </a:rPr>
              <a:t>for each state </a:t>
            </a:r>
            <a:r>
              <a:rPr lang="en-US" sz="2400" b="1" i="1" dirty="0">
                <a:solidFill>
                  <a:schemeClr val="accent1"/>
                </a:solidFill>
                <a:latin typeface="Courier" charset="0"/>
                <a:ea typeface="Courier" charset="0"/>
                <a:cs typeface="Courier" charset="0"/>
              </a:rPr>
              <a:t>S</a:t>
            </a:r>
            <a:r>
              <a:rPr lang="en-US" sz="2400" dirty="0">
                <a:solidFill>
                  <a:schemeClr val="accent1"/>
                </a:solidFill>
                <a:latin typeface="Courier" charset="0"/>
                <a:ea typeface="Courier" charset="0"/>
                <a:cs typeface="Courier" charset="0"/>
              </a:rPr>
              <a:t>:</a:t>
            </a:r>
          </a:p>
          <a:p>
            <a:pPr marL="914400" lvl="2" indent="0">
              <a:buNone/>
            </a:pPr>
            <a:r>
              <a:rPr lang="en-US" sz="2400" dirty="0">
                <a:solidFill>
                  <a:schemeClr val="accent1"/>
                </a:solidFill>
                <a:latin typeface="Courier" charset="0"/>
                <a:ea typeface="Courier" charset="0"/>
                <a:cs typeface="Courier" charset="0"/>
              </a:rPr>
              <a:t>	for each stimulus </a:t>
            </a:r>
            <a:r>
              <a:rPr lang="en-US" sz="2400" b="1" i="1" dirty="0">
                <a:solidFill>
                  <a:schemeClr val="accent1"/>
                </a:solidFill>
                <a:latin typeface="Courier" charset="0"/>
                <a:ea typeface="Courier" charset="0"/>
                <a:cs typeface="Courier" charset="0"/>
              </a:rPr>
              <a:t>T </a:t>
            </a:r>
            <a:r>
              <a:rPr lang="en-US" sz="2400" dirty="0">
                <a:solidFill>
                  <a:schemeClr val="accent1"/>
                </a:solidFill>
                <a:latin typeface="Courier" charset="0"/>
                <a:ea typeface="Courier" charset="0"/>
                <a:cs typeface="Courier" charset="0"/>
              </a:rPr>
              <a:t>on </a:t>
            </a:r>
            <a:r>
              <a:rPr lang="en-US" sz="2400" b="1" i="1" dirty="0">
                <a:solidFill>
                  <a:schemeClr val="accent1"/>
                </a:solidFill>
                <a:latin typeface="Courier" charset="0"/>
                <a:ea typeface="Courier" charset="0"/>
                <a:cs typeface="Courier" charset="0"/>
              </a:rPr>
              <a:t>S:</a:t>
            </a:r>
          </a:p>
          <a:p>
            <a:pPr marL="914400" lvl="2" indent="0">
              <a:buNone/>
            </a:pPr>
            <a:r>
              <a:rPr lang="en-US" sz="2400" b="1" i="1" dirty="0">
                <a:solidFill>
                  <a:schemeClr val="accent1"/>
                </a:solidFill>
                <a:latin typeface="Courier" charset="0"/>
                <a:ea typeface="Courier" charset="0"/>
                <a:cs typeface="Courier" charset="0"/>
              </a:rPr>
              <a:t>		</a:t>
            </a:r>
            <a:r>
              <a:rPr lang="en-US" sz="2400" dirty="0">
                <a:solidFill>
                  <a:schemeClr val="accent1"/>
                </a:solidFill>
                <a:latin typeface="Courier" charset="0"/>
                <a:ea typeface="Courier" charset="0"/>
                <a:cs typeface="Courier" charset="0"/>
              </a:rPr>
              <a:t>Apply stimulus </a:t>
            </a:r>
            <a:r>
              <a:rPr lang="en-US" sz="2400" b="1" i="1" dirty="0">
                <a:solidFill>
                  <a:schemeClr val="accent1"/>
                </a:solidFill>
                <a:latin typeface="Courier" charset="0"/>
                <a:ea typeface="Courier" charset="0"/>
                <a:cs typeface="Courier" charset="0"/>
              </a:rPr>
              <a:t>T </a:t>
            </a:r>
            <a:r>
              <a:rPr lang="en-US" sz="2400" dirty="0">
                <a:solidFill>
                  <a:schemeClr val="accent1"/>
                </a:solidFill>
                <a:latin typeface="Courier" charset="0"/>
                <a:ea typeface="Courier" charset="0"/>
                <a:cs typeface="Courier" charset="0"/>
              </a:rPr>
              <a:t>to the system</a:t>
            </a:r>
            <a:endParaRPr lang="en-US" sz="2400" b="1" i="1" dirty="0">
              <a:solidFill>
                <a:schemeClr val="accent1"/>
              </a:solidFill>
              <a:latin typeface="Courier" charset="0"/>
              <a:ea typeface="Courier" charset="0"/>
              <a:cs typeface="Courier" charset="0"/>
            </a:endParaRPr>
          </a:p>
          <a:p>
            <a:pPr marL="914400" lvl="2" indent="0">
              <a:buNone/>
            </a:pPr>
            <a:r>
              <a:rPr lang="en-US" sz="2400" dirty="0">
                <a:solidFill>
                  <a:schemeClr val="accent1"/>
                </a:solidFill>
                <a:latin typeface="Courier" charset="0"/>
                <a:ea typeface="Courier" charset="0"/>
                <a:cs typeface="Courier" charset="0"/>
              </a:rPr>
              <a:t>		Did the system respond as expected?  </a:t>
            </a:r>
          </a:p>
          <a:p>
            <a:pPr marL="914400" lvl="2" indent="0">
              <a:buNone/>
            </a:pPr>
            <a:r>
              <a:rPr lang="en-US" sz="2400" dirty="0">
                <a:solidFill>
                  <a:schemeClr val="accent1"/>
                </a:solidFill>
                <a:latin typeface="Courier" charset="0"/>
                <a:ea typeface="Courier" charset="0"/>
                <a:cs typeface="Courier" charset="0"/>
              </a:rPr>
              <a:t>		Log results</a:t>
            </a:r>
          </a:p>
          <a:p>
            <a:pPr marL="914400" lvl="2" indent="0">
              <a:buNone/>
            </a:pPr>
            <a:endParaRPr lang="en-US" sz="2400" dirty="0">
              <a:solidFill>
                <a:schemeClr val="accent1"/>
              </a:solidFill>
              <a:latin typeface="Courier" charset="0"/>
              <a:ea typeface="Courier" charset="0"/>
              <a:cs typeface="Courier" charset="0"/>
            </a:endParaRPr>
          </a:p>
          <a:p>
            <a:pPr marL="114300" indent="0">
              <a:buNone/>
            </a:pPr>
            <a:r>
              <a:rPr lang="en-US" sz="2800" dirty="0">
                <a:latin typeface="Gill Sans MT" charset="0"/>
                <a:ea typeface="Gill Sans MT" charset="0"/>
                <a:cs typeface="Gill Sans MT" charset="0"/>
              </a:rPr>
              <a:t>What percentage coverage do we achieve?</a:t>
            </a:r>
          </a:p>
          <a:p>
            <a:pPr marL="914400" lvl="2" indent="0">
              <a:buNone/>
            </a:pPr>
            <a:r>
              <a:rPr lang="en-US" b="1" i="1" dirty="0">
                <a:latin typeface="+mn-lt"/>
              </a:rPr>
              <a:t>		 </a:t>
            </a:r>
          </a:p>
        </p:txBody>
      </p:sp>
    </p:spTree>
    <p:extLst>
      <p:ext uri="{BB962C8B-B14F-4D97-AF65-F5344CB8AC3E}">
        <p14:creationId xmlns:p14="http://schemas.microsoft.com/office/powerpoint/2010/main" val="1077282665"/>
      </p:ext>
    </p:extLst>
  </p:cSld>
  <p:clrMapOvr>
    <a:masterClrMapping/>
  </p:clrMapOvr>
  <p:transition spd="slow" advTm="56476">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1" name="Rectangle 3"/>
          <p:cNvSpPr>
            <a:spLocks noGrp="1" noChangeArrowheads="1"/>
          </p:cNvSpPr>
          <p:nvPr>
            <p:ph type="title"/>
          </p:nvPr>
        </p:nvSpPr>
        <p:spPr/>
        <p:txBody>
          <a:bodyPr/>
          <a:lstStyle/>
          <a:p>
            <a:r>
              <a:rPr lang="en-US" dirty="0">
                <a:latin typeface="Gill Sans MT" charset="0"/>
                <a:ea typeface="Gill Sans MT" charset="0"/>
                <a:cs typeface="Gill Sans MT" charset="0"/>
              </a:rPr>
              <a:t>Class Example: Stopwatch</a:t>
            </a:r>
          </a:p>
        </p:txBody>
      </p:sp>
      <p:sp>
        <p:nvSpPr>
          <p:cNvPr id="5" name="Slide Number Placeholder 4"/>
          <p:cNvSpPr>
            <a:spLocks noGrp="1"/>
          </p:cNvSpPr>
          <p:nvPr>
            <p:ph type="sldNum" sz="quarter" idx="12"/>
          </p:nvPr>
        </p:nvSpPr>
        <p:spPr/>
        <p:txBody>
          <a:bodyPr/>
          <a:lstStyle/>
          <a:p>
            <a:fld id="{F37AAC58-F4AF-4259-A743-B8A5D13D3586}" type="slidenum">
              <a:rPr lang="en-US" smtClean="0"/>
              <a:pPr/>
              <a:t>57</a:t>
            </a:fld>
            <a:endParaRPr lang="en-US" dirty="0"/>
          </a:p>
        </p:txBody>
      </p:sp>
      <p:sp>
        <p:nvSpPr>
          <p:cNvPr id="8" name="Content Placeholder 7"/>
          <p:cNvSpPr>
            <a:spLocks noGrp="1"/>
          </p:cNvSpPr>
          <p:nvPr>
            <p:ph sz="quarter" idx="1"/>
          </p:nvPr>
        </p:nvSpPr>
        <p:spPr>
          <a:xfrm>
            <a:off x="355600" y="904241"/>
            <a:ext cx="8636000" cy="4937760"/>
          </a:xfrm>
        </p:spPr>
        <p:txBody>
          <a:bodyPr>
            <a:noAutofit/>
          </a:bodyPr>
          <a:lstStyle/>
          <a:p>
            <a:pPr marL="0" indent="0">
              <a:spcBef>
                <a:spcPts val="0"/>
              </a:spcBef>
              <a:buNone/>
            </a:pPr>
            <a:r>
              <a:rPr lang="en-US" sz="2800" dirty="0">
                <a:latin typeface="Gill Sans MT" charset="0"/>
                <a:ea typeface="Gill Sans MT" charset="0"/>
                <a:cs typeface="Gill Sans MT" charset="0"/>
              </a:rPr>
              <a:t>Develop test cases for a Stopwatch application</a:t>
            </a:r>
          </a:p>
          <a:p>
            <a:pPr marL="457200" lvl="1" indent="0">
              <a:spcBef>
                <a:spcPts val="0"/>
              </a:spcBef>
              <a:buNone/>
            </a:pPr>
            <a:r>
              <a:rPr lang="en-US" sz="2400" dirty="0">
                <a:latin typeface="Gill Sans MT" charset="0"/>
                <a:ea typeface="Gill Sans MT" charset="0"/>
                <a:cs typeface="Gill Sans MT" charset="0"/>
              </a:rPr>
              <a:t>The Stop watch can be </a:t>
            </a:r>
            <a:r>
              <a:rPr lang="en-US" sz="2400" b="1" i="1" dirty="0">
                <a:latin typeface="Gill Sans MT" charset="0"/>
                <a:ea typeface="Gill Sans MT" charset="0"/>
                <a:cs typeface="Gill Sans MT" charset="0"/>
              </a:rPr>
              <a:t>Idle</a:t>
            </a:r>
            <a:r>
              <a:rPr lang="en-US" sz="2400" dirty="0">
                <a:latin typeface="Gill Sans MT" charset="0"/>
                <a:ea typeface="Gill Sans MT" charset="0"/>
                <a:cs typeface="Gill Sans MT" charset="0"/>
              </a:rPr>
              <a:t>, </a:t>
            </a:r>
            <a:r>
              <a:rPr lang="en-US" sz="2400" b="1" i="1" dirty="0">
                <a:latin typeface="Gill Sans MT" charset="0"/>
                <a:ea typeface="Gill Sans MT" charset="0"/>
                <a:cs typeface="Gill Sans MT" charset="0"/>
              </a:rPr>
              <a:t>Running</a:t>
            </a:r>
            <a:r>
              <a:rPr lang="en-US" sz="2400" dirty="0">
                <a:latin typeface="Gill Sans MT" charset="0"/>
                <a:ea typeface="Gill Sans MT" charset="0"/>
                <a:cs typeface="Gill Sans MT" charset="0"/>
              </a:rPr>
              <a:t>, or </a:t>
            </a:r>
            <a:r>
              <a:rPr lang="en-US" sz="2400" b="1" i="1" dirty="0">
                <a:latin typeface="Gill Sans MT" charset="0"/>
                <a:ea typeface="Gill Sans MT" charset="0"/>
                <a:cs typeface="Gill Sans MT" charset="0"/>
              </a:rPr>
              <a:t>Paused </a:t>
            </a:r>
          </a:p>
          <a:p>
            <a:pPr marL="457200" lvl="1" indent="0">
              <a:spcBef>
                <a:spcPts val="0"/>
              </a:spcBef>
              <a:buNone/>
            </a:pPr>
            <a:r>
              <a:rPr lang="en-US" sz="2400" dirty="0">
                <a:latin typeface="Gill Sans MT" charset="0"/>
                <a:ea typeface="Gill Sans MT" charset="0"/>
                <a:cs typeface="Gill Sans MT" charset="0"/>
              </a:rPr>
              <a:t>The inputs are:</a:t>
            </a:r>
          </a:p>
          <a:p>
            <a:pPr marL="914400" lvl="2" indent="0">
              <a:spcBef>
                <a:spcPts val="0"/>
              </a:spcBef>
              <a:buNone/>
            </a:pPr>
            <a:r>
              <a:rPr lang="en-US" sz="2400" b="1" i="1" dirty="0">
                <a:latin typeface="Gill Sans MT" charset="0"/>
                <a:ea typeface="Gill Sans MT" charset="0"/>
                <a:cs typeface="Gill Sans MT" charset="0"/>
              </a:rPr>
              <a:t>Start</a:t>
            </a:r>
            <a:r>
              <a:rPr lang="en-US" sz="2400" dirty="0">
                <a:latin typeface="Gill Sans MT" charset="0"/>
                <a:ea typeface="Gill Sans MT" charset="0"/>
                <a:cs typeface="Gill Sans MT" charset="0"/>
              </a:rPr>
              <a:t>: continue to increment elapsed time from the currently display time.  The time value increases once every second</a:t>
            </a:r>
          </a:p>
          <a:p>
            <a:pPr marL="914400" lvl="2" indent="0">
              <a:spcBef>
                <a:spcPts val="0"/>
              </a:spcBef>
              <a:buNone/>
            </a:pPr>
            <a:r>
              <a:rPr lang="en-US" sz="2400" b="1" i="1" dirty="0">
                <a:latin typeface="Gill Sans MT" charset="0"/>
                <a:ea typeface="Gill Sans MT" charset="0"/>
                <a:cs typeface="Gill Sans MT" charset="0"/>
              </a:rPr>
              <a:t>Stop</a:t>
            </a:r>
            <a:r>
              <a:rPr lang="en-US" sz="2400" dirty="0">
                <a:latin typeface="Gill Sans MT" charset="0"/>
                <a:ea typeface="Gill Sans MT" charset="0"/>
                <a:cs typeface="Gill Sans MT" charset="0"/>
              </a:rPr>
              <a:t>: Stop incrementing the elapsed time and display the last time value</a:t>
            </a:r>
          </a:p>
          <a:p>
            <a:pPr marL="914400" lvl="2" indent="0">
              <a:spcBef>
                <a:spcPts val="0"/>
              </a:spcBef>
              <a:buNone/>
            </a:pPr>
            <a:r>
              <a:rPr lang="en-US" sz="2400" b="1" i="1" dirty="0">
                <a:latin typeface="Gill Sans MT" charset="0"/>
                <a:ea typeface="Gill Sans MT" charset="0"/>
                <a:cs typeface="Gill Sans MT" charset="0"/>
              </a:rPr>
              <a:t>Reset</a:t>
            </a:r>
            <a:r>
              <a:rPr lang="en-US" sz="2400" dirty="0">
                <a:latin typeface="Gill Sans MT" charset="0"/>
                <a:ea typeface="Gill Sans MT" charset="0"/>
                <a:cs typeface="Gill Sans MT" charset="0"/>
              </a:rPr>
              <a:t>: Reset time to 0</a:t>
            </a:r>
          </a:p>
          <a:p>
            <a:pPr marL="457200" lvl="1" indent="0">
              <a:spcBef>
                <a:spcPts val="0"/>
              </a:spcBef>
              <a:buNone/>
            </a:pPr>
            <a:r>
              <a:rPr lang="en-US" sz="2400" dirty="0">
                <a:latin typeface="Gill Sans MT" charset="0"/>
                <a:ea typeface="Gill Sans MT" charset="0"/>
                <a:cs typeface="Gill Sans MT" charset="0"/>
              </a:rPr>
              <a:t>The output is:</a:t>
            </a:r>
          </a:p>
          <a:p>
            <a:pPr marL="914400" lvl="2" indent="0">
              <a:spcBef>
                <a:spcPts val="0"/>
              </a:spcBef>
              <a:spcAft>
                <a:spcPts val="600"/>
              </a:spcAft>
              <a:buNone/>
            </a:pPr>
            <a:r>
              <a:rPr lang="en-US" sz="2400" dirty="0">
                <a:latin typeface="Gill Sans MT" charset="0"/>
                <a:ea typeface="Gill Sans MT" charset="0"/>
                <a:cs typeface="Gill Sans MT" charset="0"/>
              </a:rPr>
              <a:t>Time: current time value</a:t>
            </a:r>
          </a:p>
          <a:p>
            <a:pPr marL="0" indent="0">
              <a:spcBef>
                <a:spcPts val="0"/>
              </a:spcBef>
              <a:buNone/>
            </a:pPr>
            <a:r>
              <a:rPr lang="en-US" sz="2800" dirty="0">
                <a:latin typeface="Gill Sans MT" charset="0"/>
                <a:ea typeface="Gill Sans MT" charset="0"/>
                <a:cs typeface="Gill Sans MT" charset="0"/>
              </a:rPr>
              <a:t>What is the state diagram?   Be sure to include the states, transitions, and actions that occur during the transitions</a:t>
            </a:r>
          </a:p>
        </p:txBody>
      </p:sp>
      <p:pic>
        <p:nvPicPr>
          <p:cNvPr id="3" name="Picture 2"/>
          <p:cNvPicPr>
            <a:picLocks noChangeAspect="1"/>
          </p:cNvPicPr>
          <p:nvPr/>
        </p:nvPicPr>
        <p:blipFill>
          <a:blip r:embed="rId3"/>
          <a:stretch>
            <a:fillRect/>
          </a:stretch>
        </p:blipFill>
        <p:spPr>
          <a:xfrm>
            <a:off x="7156816" y="662580"/>
            <a:ext cx="1231167" cy="1386832"/>
          </a:xfrm>
          <a:prstGeom prst="rect">
            <a:avLst/>
          </a:prstGeom>
        </p:spPr>
      </p:pic>
    </p:spTree>
    <p:extLst>
      <p:ext uri="{BB962C8B-B14F-4D97-AF65-F5344CB8AC3E}">
        <p14:creationId xmlns:p14="http://schemas.microsoft.com/office/powerpoint/2010/main" val="2059599019"/>
      </p:ext>
    </p:extLst>
  </p:cSld>
  <p:clrMapOvr>
    <a:masterClrMapping/>
  </p:clrMapOvr>
  <p:transition spd="slow" advTm="44376">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Oval 2"/>
          <p:cNvSpPr>
            <a:spLocks noChangeArrowheads="1"/>
          </p:cNvSpPr>
          <p:nvPr/>
        </p:nvSpPr>
        <p:spPr bwMode="auto">
          <a:xfrm>
            <a:off x="4381937" y="4049550"/>
            <a:ext cx="552429" cy="687421"/>
          </a:xfrm>
          <a:prstGeom prst="ellipse">
            <a:avLst/>
          </a:prstGeom>
          <a:noFill/>
          <a:ln w="9525">
            <a:solidFill>
              <a:schemeClr val="tx1"/>
            </a:solidFill>
            <a:prstDash val="dash"/>
            <a:round/>
            <a:headEnd/>
            <a:tailEnd/>
          </a:ln>
        </p:spPr>
        <p:txBody>
          <a:bodyPr wrap="none" anchor="ctr"/>
          <a:lstStyle/>
          <a:p>
            <a:pPr eaLnBrk="1" hangingPunct="1"/>
            <a:endParaRPr lang="en-US" sz="1800" dirty="0">
              <a:latin typeface="Arial" charset="0"/>
            </a:endParaRPr>
          </a:p>
        </p:txBody>
      </p:sp>
      <p:sp>
        <p:nvSpPr>
          <p:cNvPr id="175109" name="Oval 3"/>
          <p:cNvSpPr>
            <a:spLocks noChangeArrowheads="1"/>
          </p:cNvSpPr>
          <p:nvPr/>
        </p:nvSpPr>
        <p:spPr bwMode="auto">
          <a:xfrm>
            <a:off x="6245919" y="1611549"/>
            <a:ext cx="552429" cy="687421"/>
          </a:xfrm>
          <a:prstGeom prst="ellipse">
            <a:avLst/>
          </a:prstGeom>
          <a:noFill/>
          <a:ln w="9525">
            <a:solidFill>
              <a:schemeClr val="tx1"/>
            </a:solidFill>
            <a:prstDash val="dash"/>
            <a:round/>
            <a:headEnd/>
            <a:tailEnd/>
          </a:ln>
        </p:spPr>
        <p:txBody>
          <a:bodyPr wrap="none" anchor="ctr"/>
          <a:lstStyle/>
          <a:p>
            <a:pPr eaLnBrk="1" hangingPunct="1"/>
            <a:endParaRPr lang="en-US" sz="1800" dirty="0">
              <a:latin typeface="Arial" charset="0"/>
            </a:endParaRPr>
          </a:p>
        </p:txBody>
      </p:sp>
      <p:sp>
        <p:nvSpPr>
          <p:cNvPr id="175110" name="Oval 4"/>
          <p:cNvSpPr>
            <a:spLocks noChangeArrowheads="1"/>
          </p:cNvSpPr>
          <p:nvPr/>
        </p:nvSpPr>
        <p:spPr bwMode="auto">
          <a:xfrm>
            <a:off x="1895537" y="1095983"/>
            <a:ext cx="552429" cy="687421"/>
          </a:xfrm>
          <a:prstGeom prst="ellipse">
            <a:avLst/>
          </a:prstGeom>
          <a:noFill/>
          <a:ln w="9525">
            <a:solidFill>
              <a:schemeClr val="tx1"/>
            </a:solidFill>
            <a:prstDash val="dash"/>
            <a:round/>
            <a:headEnd/>
            <a:tailEnd/>
          </a:ln>
        </p:spPr>
        <p:txBody>
          <a:bodyPr wrap="none" anchor="ctr"/>
          <a:lstStyle/>
          <a:p>
            <a:pPr eaLnBrk="1" hangingPunct="1"/>
            <a:endParaRPr lang="en-US" sz="1800" dirty="0">
              <a:latin typeface="Arial" charset="0"/>
            </a:endParaRPr>
          </a:p>
        </p:txBody>
      </p:sp>
      <p:sp>
        <p:nvSpPr>
          <p:cNvPr id="175112" name="Oval 6"/>
          <p:cNvSpPr>
            <a:spLocks noChangeArrowheads="1"/>
          </p:cNvSpPr>
          <p:nvPr/>
        </p:nvSpPr>
        <p:spPr bwMode="auto">
          <a:xfrm>
            <a:off x="1826484" y="1611549"/>
            <a:ext cx="1035805" cy="945204"/>
          </a:xfrm>
          <a:prstGeom prst="ellipse">
            <a:avLst/>
          </a:prstGeom>
          <a:solidFill>
            <a:schemeClr val="accent2"/>
          </a:solidFill>
          <a:ln w="9525">
            <a:solidFill>
              <a:schemeClr val="tx1"/>
            </a:solidFill>
            <a:round/>
            <a:headEnd/>
            <a:tailEnd/>
          </a:ln>
        </p:spPr>
        <p:txBody>
          <a:bodyPr wrap="none" anchor="ctr"/>
          <a:lstStyle/>
          <a:p>
            <a:pPr algn="ctr" eaLnBrk="1" hangingPunct="1"/>
            <a:endParaRPr lang="en-US" sz="1400" dirty="0">
              <a:solidFill>
                <a:schemeClr val="bg1"/>
              </a:solidFill>
              <a:latin typeface="Arial" charset="0"/>
            </a:endParaRPr>
          </a:p>
          <a:p>
            <a:pPr algn="ctr" eaLnBrk="1" hangingPunct="1"/>
            <a:endParaRPr lang="en-US" sz="1400" dirty="0">
              <a:solidFill>
                <a:schemeClr val="bg1"/>
              </a:solidFill>
              <a:latin typeface="Arial" charset="0"/>
            </a:endParaRPr>
          </a:p>
          <a:p>
            <a:pPr algn="ctr" eaLnBrk="1" hangingPunct="1"/>
            <a:r>
              <a:rPr lang="en-US" dirty="0">
                <a:solidFill>
                  <a:schemeClr val="bg1"/>
                </a:solidFill>
                <a:latin typeface="Arial" charset="0"/>
              </a:rPr>
              <a:t>Idle</a:t>
            </a:r>
          </a:p>
          <a:p>
            <a:pPr algn="ctr" eaLnBrk="1" hangingPunct="1"/>
            <a:endParaRPr lang="en-US" sz="1400" dirty="0">
              <a:solidFill>
                <a:schemeClr val="bg1"/>
              </a:solidFill>
              <a:latin typeface="Arial" charset="0"/>
            </a:endParaRPr>
          </a:p>
          <a:p>
            <a:pPr algn="ctr" eaLnBrk="1" hangingPunct="1"/>
            <a:endParaRPr lang="en-US" sz="1400" dirty="0">
              <a:solidFill>
                <a:schemeClr val="bg1"/>
              </a:solidFill>
              <a:latin typeface="Arial" charset="0"/>
            </a:endParaRPr>
          </a:p>
        </p:txBody>
      </p:sp>
      <p:sp>
        <p:nvSpPr>
          <p:cNvPr id="175113" name="Oval 7"/>
          <p:cNvSpPr>
            <a:spLocks noChangeArrowheads="1"/>
          </p:cNvSpPr>
          <p:nvPr/>
        </p:nvSpPr>
        <p:spPr bwMode="auto">
          <a:xfrm>
            <a:off x="5348222" y="1697476"/>
            <a:ext cx="1104859" cy="945204"/>
          </a:xfrm>
          <a:prstGeom prst="ellipse">
            <a:avLst/>
          </a:prstGeom>
          <a:solidFill>
            <a:schemeClr val="accent2"/>
          </a:solidFill>
          <a:ln w="9525">
            <a:solidFill>
              <a:schemeClr val="tx1"/>
            </a:solidFill>
            <a:round/>
            <a:headEnd/>
            <a:tailEnd/>
          </a:ln>
        </p:spPr>
        <p:txBody>
          <a:bodyPr wrap="none" anchor="ctr"/>
          <a:lstStyle/>
          <a:p>
            <a:pPr algn="ctr" eaLnBrk="1" hangingPunct="1"/>
            <a:r>
              <a:rPr lang="en-US" dirty="0">
                <a:solidFill>
                  <a:schemeClr val="bg1"/>
                </a:solidFill>
                <a:latin typeface="Arial" charset="0"/>
              </a:rPr>
              <a:t>Running</a:t>
            </a:r>
            <a:endParaRPr lang="en-US" sz="1400" dirty="0">
              <a:solidFill>
                <a:schemeClr val="bg1"/>
              </a:solidFill>
              <a:latin typeface="Arial" charset="0"/>
            </a:endParaRPr>
          </a:p>
        </p:txBody>
      </p:sp>
      <p:sp>
        <p:nvSpPr>
          <p:cNvPr id="175114" name="Oval 8"/>
          <p:cNvSpPr>
            <a:spLocks noChangeArrowheads="1"/>
          </p:cNvSpPr>
          <p:nvPr/>
        </p:nvSpPr>
        <p:spPr bwMode="auto">
          <a:xfrm>
            <a:off x="3473902" y="3458992"/>
            <a:ext cx="1035805" cy="945204"/>
          </a:xfrm>
          <a:prstGeom prst="ellipse">
            <a:avLst/>
          </a:prstGeom>
          <a:solidFill>
            <a:schemeClr val="accent2"/>
          </a:solidFill>
          <a:ln w="9525">
            <a:solidFill>
              <a:schemeClr val="tx1"/>
            </a:solidFill>
            <a:round/>
            <a:headEnd/>
            <a:tailEnd/>
          </a:ln>
        </p:spPr>
        <p:txBody>
          <a:bodyPr wrap="none" anchor="ctr"/>
          <a:lstStyle/>
          <a:p>
            <a:pPr algn="ctr" eaLnBrk="1" hangingPunct="1"/>
            <a:r>
              <a:rPr lang="en-US" dirty="0">
                <a:solidFill>
                  <a:schemeClr val="bg1"/>
                </a:solidFill>
                <a:latin typeface="Arial" charset="0"/>
              </a:rPr>
              <a:t>Paused</a:t>
            </a:r>
          </a:p>
        </p:txBody>
      </p:sp>
      <p:sp>
        <p:nvSpPr>
          <p:cNvPr id="175115" name="Line 9"/>
          <p:cNvSpPr>
            <a:spLocks noChangeShapeType="1"/>
          </p:cNvSpPr>
          <p:nvPr/>
        </p:nvSpPr>
        <p:spPr bwMode="auto">
          <a:xfrm>
            <a:off x="2447967" y="1525621"/>
            <a:ext cx="0" cy="85928"/>
          </a:xfrm>
          <a:prstGeom prst="line">
            <a:avLst/>
          </a:prstGeom>
          <a:solidFill>
            <a:schemeClr val="tx2">
              <a:lumMod val="20000"/>
              <a:lumOff val="80000"/>
            </a:schemeClr>
          </a:solidFill>
          <a:ln w="9525">
            <a:solidFill>
              <a:schemeClr val="tx1"/>
            </a:solidFill>
            <a:round/>
            <a:headEnd/>
            <a:tailEnd type="triangle" w="med" len="med"/>
          </a:ln>
        </p:spPr>
        <p:txBody>
          <a:bodyPr/>
          <a:lstStyle/>
          <a:p>
            <a:endParaRPr lang="en-US" dirty="0"/>
          </a:p>
        </p:txBody>
      </p:sp>
      <p:sp>
        <p:nvSpPr>
          <p:cNvPr id="175116" name="Line 10"/>
          <p:cNvSpPr>
            <a:spLocks noChangeShapeType="1"/>
          </p:cNvSpPr>
          <p:nvPr/>
        </p:nvSpPr>
        <p:spPr bwMode="auto">
          <a:xfrm flipH="1" flipV="1">
            <a:off x="6384027" y="2213042"/>
            <a:ext cx="69054" cy="85928"/>
          </a:xfrm>
          <a:prstGeom prst="line">
            <a:avLst/>
          </a:prstGeom>
          <a:solidFill>
            <a:schemeClr val="tx2">
              <a:lumMod val="20000"/>
              <a:lumOff val="80000"/>
            </a:schemeClr>
          </a:solidFill>
          <a:ln w="9525">
            <a:solidFill>
              <a:schemeClr val="tx1"/>
            </a:solidFill>
            <a:round/>
            <a:headEnd/>
            <a:tailEnd type="triangle" w="med" len="med"/>
          </a:ln>
        </p:spPr>
        <p:txBody>
          <a:bodyPr/>
          <a:lstStyle/>
          <a:p>
            <a:endParaRPr lang="en-US" dirty="0"/>
          </a:p>
        </p:txBody>
      </p:sp>
      <p:sp>
        <p:nvSpPr>
          <p:cNvPr id="175117" name="Line 11"/>
          <p:cNvSpPr>
            <a:spLocks noChangeShapeType="1"/>
          </p:cNvSpPr>
          <p:nvPr/>
        </p:nvSpPr>
        <p:spPr bwMode="auto">
          <a:xfrm flipV="1">
            <a:off x="4450524" y="4447162"/>
            <a:ext cx="0" cy="85928"/>
          </a:xfrm>
          <a:prstGeom prst="line">
            <a:avLst/>
          </a:prstGeom>
          <a:solidFill>
            <a:schemeClr val="tx2">
              <a:lumMod val="20000"/>
              <a:lumOff val="80000"/>
            </a:schemeClr>
          </a:solidFill>
          <a:ln w="9525">
            <a:solidFill>
              <a:schemeClr val="tx1"/>
            </a:solidFill>
            <a:round/>
            <a:headEnd/>
            <a:tailEnd type="triangle" w="med" len="med"/>
          </a:ln>
        </p:spPr>
        <p:txBody>
          <a:bodyPr/>
          <a:lstStyle/>
          <a:p>
            <a:endParaRPr lang="en-US" dirty="0"/>
          </a:p>
        </p:txBody>
      </p:sp>
      <p:sp>
        <p:nvSpPr>
          <p:cNvPr id="175118" name="Line 12"/>
          <p:cNvSpPr>
            <a:spLocks noChangeShapeType="1"/>
          </p:cNvSpPr>
          <p:nvPr/>
        </p:nvSpPr>
        <p:spPr bwMode="auto">
          <a:xfrm>
            <a:off x="928786" y="2213042"/>
            <a:ext cx="897698" cy="0"/>
          </a:xfrm>
          <a:prstGeom prst="line">
            <a:avLst/>
          </a:prstGeom>
          <a:solidFill>
            <a:schemeClr val="tx2">
              <a:lumMod val="20000"/>
              <a:lumOff val="80000"/>
            </a:schemeClr>
          </a:solidFill>
          <a:ln w="9525">
            <a:solidFill>
              <a:schemeClr val="tx1"/>
            </a:solidFill>
            <a:round/>
            <a:headEnd/>
            <a:tailEnd type="triangle" w="med" len="med"/>
          </a:ln>
        </p:spPr>
        <p:txBody>
          <a:bodyPr/>
          <a:lstStyle/>
          <a:p>
            <a:endParaRPr lang="en-US" dirty="0"/>
          </a:p>
        </p:txBody>
      </p:sp>
      <p:sp>
        <p:nvSpPr>
          <p:cNvPr id="175119" name="Line 13"/>
          <p:cNvSpPr>
            <a:spLocks noChangeShapeType="1"/>
          </p:cNvSpPr>
          <p:nvPr/>
        </p:nvSpPr>
        <p:spPr bwMode="auto">
          <a:xfrm>
            <a:off x="2724182" y="2384898"/>
            <a:ext cx="2624040" cy="0"/>
          </a:xfrm>
          <a:prstGeom prst="line">
            <a:avLst/>
          </a:prstGeom>
          <a:solidFill>
            <a:schemeClr val="tx2">
              <a:lumMod val="20000"/>
              <a:lumOff val="80000"/>
            </a:schemeClr>
          </a:solidFill>
          <a:ln w="9525">
            <a:solidFill>
              <a:schemeClr val="tx1"/>
            </a:solidFill>
            <a:round/>
            <a:headEnd type="triangle" w="med" len="med"/>
            <a:tailEnd/>
          </a:ln>
        </p:spPr>
        <p:txBody>
          <a:bodyPr/>
          <a:lstStyle/>
          <a:p>
            <a:endParaRPr lang="en-US" dirty="0"/>
          </a:p>
        </p:txBody>
      </p:sp>
      <p:sp>
        <p:nvSpPr>
          <p:cNvPr id="175120" name="Line 14"/>
          <p:cNvSpPr>
            <a:spLocks noChangeShapeType="1"/>
          </p:cNvSpPr>
          <p:nvPr/>
        </p:nvSpPr>
        <p:spPr bwMode="auto">
          <a:xfrm>
            <a:off x="2862289" y="1955259"/>
            <a:ext cx="2554986" cy="0"/>
          </a:xfrm>
          <a:prstGeom prst="line">
            <a:avLst/>
          </a:prstGeom>
          <a:solidFill>
            <a:schemeClr val="tx2">
              <a:lumMod val="20000"/>
              <a:lumOff val="80000"/>
            </a:schemeClr>
          </a:solidFill>
          <a:ln w="9525">
            <a:solidFill>
              <a:schemeClr val="tx1"/>
            </a:solidFill>
            <a:round/>
            <a:headEnd/>
            <a:tailEnd type="triangle" w="med" len="med"/>
          </a:ln>
        </p:spPr>
        <p:txBody>
          <a:bodyPr/>
          <a:lstStyle/>
          <a:p>
            <a:endParaRPr lang="en-US" dirty="0"/>
          </a:p>
        </p:txBody>
      </p:sp>
      <p:sp>
        <p:nvSpPr>
          <p:cNvPr id="175121" name="Line 15"/>
          <p:cNvSpPr>
            <a:spLocks noChangeShapeType="1"/>
          </p:cNvSpPr>
          <p:nvPr/>
        </p:nvSpPr>
        <p:spPr bwMode="auto">
          <a:xfrm flipH="1">
            <a:off x="4536020" y="2674708"/>
            <a:ext cx="1339975" cy="1236702"/>
          </a:xfrm>
          <a:prstGeom prst="line">
            <a:avLst/>
          </a:prstGeom>
          <a:solidFill>
            <a:schemeClr val="tx2">
              <a:lumMod val="20000"/>
              <a:lumOff val="80000"/>
            </a:schemeClr>
          </a:solidFill>
          <a:ln w="9525">
            <a:solidFill>
              <a:schemeClr val="tx1"/>
            </a:solidFill>
            <a:round/>
            <a:headEnd/>
            <a:tailEnd type="triangle" w="med" len="med"/>
          </a:ln>
        </p:spPr>
        <p:txBody>
          <a:bodyPr/>
          <a:lstStyle/>
          <a:p>
            <a:endParaRPr lang="en-US" dirty="0"/>
          </a:p>
        </p:txBody>
      </p:sp>
      <p:sp>
        <p:nvSpPr>
          <p:cNvPr id="175122" name="Line 16"/>
          <p:cNvSpPr>
            <a:spLocks noChangeShapeType="1"/>
          </p:cNvSpPr>
          <p:nvPr/>
        </p:nvSpPr>
        <p:spPr bwMode="auto">
          <a:xfrm flipV="1">
            <a:off x="4381937" y="2556752"/>
            <a:ext cx="1173446" cy="1039271"/>
          </a:xfrm>
          <a:prstGeom prst="line">
            <a:avLst/>
          </a:prstGeom>
          <a:solidFill>
            <a:schemeClr val="tx2">
              <a:lumMod val="20000"/>
              <a:lumOff val="80000"/>
            </a:schemeClr>
          </a:solidFill>
          <a:ln w="9525">
            <a:solidFill>
              <a:schemeClr val="tx1"/>
            </a:solidFill>
            <a:round/>
            <a:headEnd/>
            <a:tailEnd type="triangle" w="med" len="med"/>
          </a:ln>
        </p:spPr>
        <p:txBody>
          <a:bodyPr/>
          <a:lstStyle/>
          <a:p>
            <a:endParaRPr lang="en-US" dirty="0"/>
          </a:p>
        </p:txBody>
      </p:sp>
      <p:sp>
        <p:nvSpPr>
          <p:cNvPr id="175123" name="Line 17"/>
          <p:cNvSpPr>
            <a:spLocks noChangeShapeType="1"/>
          </p:cNvSpPr>
          <p:nvPr/>
        </p:nvSpPr>
        <p:spPr bwMode="auto">
          <a:xfrm>
            <a:off x="2378913" y="2556753"/>
            <a:ext cx="1242965" cy="1039271"/>
          </a:xfrm>
          <a:prstGeom prst="line">
            <a:avLst/>
          </a:prstGeom>
          <a:solidFill>
            <a:schemeClr val="tx2">
              <a:lumMod val="20000"/>
              <a:lumOff val="80000"/>
            </a:schemeClr>
          </a:solidFill>
          <a:ln w="9525">
            <a:solidFill>
              <a:schemeClr val="tx1"/>
            </a:solidFill>
            <a:round/>
            <a:headEnd type="triangle" w="med" len="med"/>
            <a:tailEnd/>
          </a:ln>
        </p:spPr>
        <p:txBody>
          <a:bodyPr/>
          <a:lstStyle/>
          <a:p>
            <a:endParaRPr lang="en-US" dirty="0"/>
          </a:p>
        </p:txBody>
      </p:sp>
      <p:sp>
        <p:nvSpPr>
          <p:cNvPr id="175124" name="Text Box 18"/>
          <p:cNvSpPr txBox="1">
            <a:spLocks noChangeArrowheads="1"/>
          </p:cNvSpPr>
          <p:nvPr/>
        </p:nvSpPr>
        <p:spPr bwMode="auto">
          <a:xfrm>
            <a:off x="594637" y="885458"/>
            <a:ext cx="1396898" cy="522727"/>
          </a:xfrm>
          <a:prstGeom prst="rect">
            <a:avLst/>
          </a:prstGeom>
          <a:noFill/>
          <a:ln w="9525">
            <a:noFill/>
            <a:miter lim="800000"/>
            <a:headEnd/>
            <a:tailEnd/>
          </a:ln>
        </p:spPr>
        <p:txBody>
          <a:bodyPr wrap="none">
            <a:spAutoFit/>
          </a:bodyPr>
          <a:lstStyle/>
          <a:p>
            <a:pPr eaLnBrk="1" hangingPunct="1"/>
            <a:r>
              <a:rPr lang="en-US" sz="1400" dirty="0">
                <a:latin typeface="Arial" charset="0"/>
              </a:rPr>
              <a:t>Stop //,</a:t>
            </a:r>
          </a:p>
          <a:p>
            <a:pPr eaLnBrk="1" hangingPunct="1"/>
            <a:r>
              <a:rPr lang="en-US" sz="1400" dirty="0">
                <a:latin typeface="Arial" charset="0"/>
              </a:rPr>
              <a:t>Reset // time=0</a:t>
            </a:r>
          </a:p>
        </p:txBody>
      </p:sp>
      <p:sp>
        <p:nvSpPr>
          <p:cNvPr id="175125" name="Text Box 19"/>
          <p:cNvSpPr txBox="1">
            <a:spLocks noChangeArrowheads="1"/>
          </p:cNvSpPr>
          <p:nvPr/>
        </p:nvSpPr>
        <p:spPr bwMode="auto">
          <a:xfrm>
            <a:off x="914400" y="2225574"/>
            <a:ext cx="1040670" cy="523220"/>
          </a:xfrm>
          <a:prstGeom prst="rect">
            <a:avLst/>
          </a:prstGeom>
          <a:noFill/>
          <a:ln w="9525">
            <a:noFill/>
            <a:miter lim="800000"/>
            <a:headEnd/>
            <a:tailEnd/>
          </a:ln>
        </p:spPr>
        <p:txBody>
          <a:bodyPr wrap="none">
            <a:spAutoFit/>
          </a:bodyPr>
          <a:lstStyle/>
          <a:p>
            <a:pPr eaLnBrk="1" hangingPunct="1"/>
            <a:r>
              <a:rPr lang="en-US" sz="1400" dirty="0">
                <a:latin typeface="Arial" charset="0"/>
              </a:rPr>
              <a:t>Initial state</a:t>
            </a:r>
          </a:p>
          <a:p>
            <a:pPr eaLnBrk="1" hangingPunct="1"/>
            <a:r>
              <a:rPr lang="en-US" sz="1400" dirty="0">
                <a:latin typeface="Arial" charset="0"/>
              </a:rPr>
              <a:t>// time=0</a:t>
            </a:r>
          </a:p>
        </p:txBody>
      </p:sp>
      <p:sp>
        <p:nvSpPr>
          <p:cNvPr id="175126" name="Text Box 20"/>
          <p:cNvSpPr txBox="1">
            <a:spLocks noChangeArrowheads="1"/>
          </p:cNvSpPr>
          <p:nvPr/>
        </p:nvSpPr>
        <p:spPr bwMode="auto">
          <a:xfrm>
            <a:off x="3180430" y="1439694"/>
            <a:ext cx="1887055" cy="461665"/>
          </a:xfrm>
          <a:prstGeom prst="rect">
            <a:avLst/>
          </a:prstGeom>
          <a:noFill/>
          <a:ln w="9525">
            <a:noFill/>
            <a:miter lim="800000"/>
            <a:headEnd/>
            <a:tailEnd/>
          </a:ln>
        </p:spPr>
        <p:txBody>
          <a:bodyPr wrap="none">
            <a:spAutoFit/>
          </a:bodyPr>
          <a:lstStyle/>
          <a:p>
            <a:pPr algn="ctr" eaLnBrk="1" hangingPunct="1"/>
            <a:r>
              <a:rPr lang="en-US" sz="1200" dirty="0">
                <a:latin typeface="Arial" charset="0"/>
              </a:rPr>
              <a:t>Start</a:t>
            </a:r>
          </a:p>
          <a:p>
            <a:pPr eaLnBrk="1" hangingPunct="1"/>
            <a:r>
              <a:rPr lang="en-US" sz="1200" dirty="0">
                <a:latin typeface="Arial" charset="0"/>
              </a:rPr>
              <a:t>// time = increasing value</a:t>
            </a:r>
          </a:p>
        </p:txBody>
      </p:sp>
      <p:sp>
        <p:nvSpPr>
          <p:cNvPr id="175127" name="Text Box 21"/>
          <p:cNvSpPr txBox="1">
            <a:spLocks noChangeArrowheads="1"/>
          </p:cNvSpPr>
          <p:nvPr/>
        </p:nvSpPr>
        <p:spPr bwMode="auto">
          <a:xfrm>
            <a:off x="3603230" y="2394748"/>
            <a:ext cx="865943" cy="461665"/>
          </a:xfrm>
          <a:prstGeom prst="rect">
            <a:avLst/>
          </a:prstGeom>
          <a:noFill/>
          <a:ln w="9525">
            <a:noFill/>
            <a:miter lim="800000"/>
            <a:headEnd/>
            <a:tailEnd/>
          </a:ln>
        </p:spPr>
        <p:txBody>
          <a:bodyPr wrap="none">
            <a:spAutoFit/>
          </a:bodyPr>
          <a:lstStyle/>
          <a:p>
            <a:pPr algn="ctr" eaLnBrk="1" hangingPunct="1"/>
            <a:r>
              <a:rPr lang="en-US" sz="1200" dirty="0">
                <a:latin typeface="Arial" charset="0"/>
              </a:rPr>
              <a:t>Reset</a:t>
            </a:r>
          </a:p>
          <a:p>
            <a:pPr algn="ctr" eaLnBrk="1" hangingPunct="1"/>
            <a:r>
              <a:rPr lang="en-US" sz="1200" dirty="0">
                <a:latin typeface="Arial" charset="0"/>
              </a:rPr>
              <a:t>// time = 0</a:t>
            </a:r>
          </a:p>
        </p:txBody>
      </p:sp>
      <p:sp>
        <p:nvSpPr>
          <p:cNvPr id="175128" name="Text Box 22"/>
          <p:cNvSpPr txBox="1">
            <a:spLocks noChangeArrowheads="1"/>
          </p:cNvSpPr>
          <p:nvPr/>
        </p:nvSpPr>
        <p:spPr bwMode="auto">
          <a:xfrm>
            <a:off x="6576802" y="1366297"/>
            <a:ext cx="562975" cy="307777"/>
          </a:xfrm>
          <a:prstGeom prst="rect">
            <a:avLst/>
          </a:prstGeom>
          <a:noFill/>
          <a:ln w="9525">
            <a:noFill/>
            <a:miter lim="800000"/>
            <a:headEnd/>
            <a:tailEnd/>
          </a:ln>
        </p:spPr>
        <p:txBody>
          <a:bodyPr wrap="none">
            <a:spAutoFit/>
          </a:bodyPr>
          <a:lstStyle/>
          <a:p>
            <a:pPr eaLnBrk="1" hangingPunct="1"/>
            <a:r>
              <a:rPr lang="en-US" sz="1400" dirty="0">
                <a:latin typeface="Arial" charset="0"/>
              </a:rPr>
              <a:t>Start</a:t>
            </a:r>
          </a:p>
        </p:txBody>
      </p:sp>
      <p:sp>
        <p:nvSpPr>
          <p:cNvPr id="175129" name="Text Box 23"/>
          <p:cNvSpPr txBox="1">
            <a:spLocks noChangeArrowheads="1"/>
          </p:cNvSpPr>
          <p:nvPr/>
        </p:nvSpPr>
        <p:spPr bwMode="auto">
          <a:xfrm>
            <a:off x="5681981" y="2998923"/>
            <a:ext cx="1632178" cy="523220"/>
          </a:xfrm>
          <a:prstGeom prst="rect">
            <a:avLst/>
          </a:prstGeom>
          <a:noFill/>
          <a:ln w="9525">
            <a:noFill/>
            <a:miter lim="800000"/>
            <a:headEnd/>
            <a:tailEnd/>
          </a:ln>
        </p:spPr>
        <p:txBody>
          <a:bodyPr wrap="none">
            <a:spAutoFit/>
          </a:bodyPr>
          <a:lstStyle/>
          <a:p>
            <a:pPr eaLnBrk="1" hangingPunct="1"/>
            <a:r>
              <a:rPr lang="en-US" sz="1400" dirty="0">
                <a:latin typeface="Arial" charset="0"/>
              </a:rPr>
              <a:t>Stop</a:t>
            </a:r>
          </a:p>
          <a:p>
            <a:pPr eaLnBrk="1" hangingPunct="1"/>
            <a:r>
              <a:rPr lang="en-US" sz="1400" dirty="0">
                <a:latin typeface="Arial" charset="0"/>
              </a:rPr>
              <a:t>// time = last value</a:t>
            </a:r>
          </a:p>
        </p:txBody>
      </p:sp>
      <p:sp>
        <p:nvSpPr>
          <p:cNvPr id="175130" name="Text Box 24"/>
          <p:cNvSpPr txBox="1">
            <a:spLocks noChangeArrowheads="1"/>
          </p:cNvSpPr>
          <p:nvPr/>
        </p:nvSpPr>
        <p:spPr bwMode="auto">
          <a:xfrm>
            <a:off x="3405858" y="2954240"/>
            <a:ext cx="1870204" cy="458281"/>
          </a:xfrm>
          <a:prstGeom prst="rect">
            <a:avLst/>
          </a:prstGeom>
          <a:noFill/>
          <a:ln w="9525">
            <a:noFill/>
            <a:miter lim="800000"/>
            <a:headEnd/>
            <a:tailEnd/>
          </a:ln>
        </p:spPr>
        <p:txBody>
          <a:bodyPr wrap="none">
            <a:spAutoFit/>
          </a:bodyPr>
          <a:lstStyle/>
          <a:p>
            <a:pPr eaLnBrk="1" hangingPunct="1"/>
            <a:r>
              <a:rPr lang="en-US" sz="1200" dirty="0">
                <a:latin typeface="Arial" charset="0"/>
              </a:rPr>
              <a:t>Start</a:t>
            </a:r>
          </a:p>
          <a:p>
            <a:pPr eaLnBrk="1" hangingPunct="1"/>
            <a:r>
              <a:rPr lang="en-US" sz="1200" dirty="0">
                <a:latin typeface="Arial" charset="0"/>
              </a:rPr>
              <a:t>// time = increasing value</a:t>
            </a:r>
          </a:p>
        </p:txBody>
      </p:sp>
      <p:sp>
        <p:nvSpPr>
          <p:cNvPr id="175131" name="Text Box 25"/>
          <p:cNvSpPr txBox="1">
            <a:spLocks noChangeArrowheads="1"/>
          </p:cNvSpPr>
          <p:nvPr/>
        </p:nvSpPr>
        <p:spPr bwMode="auto">
          <a:xfrm>
            <a:off x="2472642" y="3158247"/>
            <a:ext cx="974947" cy="523220"/>
          </a:xfrm>
          <a:prstGeom prst="rect">
            <a:avLst/>
          </a:prstGeom>
          <a:noFill/>
          <a:ln w="9525">
            <a:noFill/>
            <a:miter lim="800000"/>
            <a:headEnd/>
            <a:tailEnd/>
          </a:ln>
        </p:spPr>
        <p:txBody>
          <a:bodyPr wrap="none">
            <a:spAutoFit/>
          </a:bodyPr>
          <a:lstStyle/>
          <a:p>
            <a:pPr algn="ctr" eaLnBrk="1" hangingPunct="1"/>
            <a:r>
              <a:rPr lang="en-US" sz="1400" dirty="0">
                <a:latin typeface="Arial" charset="0"/>
              </a:rPr>
              <a:t>Reset</a:t>
            </a:r>
          </a:p>
          <a:p>
            <a:pPr eaLnBrk="1" hangingPunct="1"/>
            <a:r>
              <a:rPr lang="en-US" sz="1400" dirty="0">
                <a:latin typeface="Arial" charset="0"/>
              </a:rPr>
              <a:t>// time = 0</a:t>
            </a:r>
          </a:p>
        </p:txBody>
      </p:sp>
      <p:sp>
        <p:nvSpPr>
          <p:cNvPr id="175132" name="Text Box 26"/>
          <p:cNvSpPr txBox="1">
            <a:spLocks noChangeArrowheads="1"/>
          </p:cNvSpPr>
          <p:nvPr/>
        </p:nvSpPr>
        <p:spPr bwMode="auto">
          <a:xfrm>
            <a:off x="5004392" y="4533089"/>
            <a:ext cx="553357" cy="307777"/>
          </a:xfrm>
          <a:prstGeom prst="rect">
            <a:avLst/>
          </a:prstGeom>
          <a:noFill/>
          <a:ln w="9525">
            <a:noFill/>
            <a:miter lim="800000"/>
            <a:headEnd/>
            <a:tailEnd/>
          </a:ln>
        </p:spPr>
        <p:txBody>
          <a:bodyPr wrap="none">
            <a:spAutoFit/>
          </a:bodyPr>
          <a:lstStyle/>
          <a:p>
            <a:pPr eaLnBrk="1" hangingPunct="1"/>
            <a:r>
              <a:rPr lang="en-US" sz="1400" dirty="0">
                <a:latin typeface="Arial" charset="0"/>
              </a:rPr>
              <a:t>Stop</a:t>
            </a:r>
          </a:p>
        </p:txBody>
      </p:sp>
      <p:sp>
        <p:nvSpPr>
          <p:cNvPr id="175133" name="Text Box 27"/>
          <p:cNvSpPr txBox="1">
            <a:spLocks noChangeArrowheads="1"/>
          </p:cNvSpPr>
          <p:nvPr/>
        </p:nvSpPr>
        <p:spPr bwMode="auto">
          <a:xfrm>
            <a:off x="381000" y="4840866"/>
            <a:ext cx="8600954" cy="1323439"/>
          </a:xfrm>
          <a:prstGeom prst="rect">
            <a:avLst/>
          </a:prstGeom>
          <a:noFill/>
          <a:ln w="9525">
            <a:noFill/>
            <a:miter lim="800000"/>
            <a:headEnd/>
            <a:tailEnd/>
          </a:ln>
        </p:spPr>
        <p:txBody>
          <a:bodyPr wrap="square">
            <a:spAutoFit/>
          </a:bodyPr>
          <a:lstStyle/>
          <a:p>
            <a:pPr eaLnBrk="1" hangingPunct="1"/>
            <a:r>
              <a:rPr lang="en-US" sz="1600" i="1" dirty="0">
                <a:latin typeface="Arial" charset="0"/>
              </a:rPr>
              <a:t>Circles represent the Stopwatch’s state</a:t>
            </a:r>
          </a:p>
          <a:p>
            <a:pPr eaLnBrk="1" hangingPunct="1"/>
            <a:r>
              <a:rPr lang="en-US" sz="1600" i="1" dirty="0">
                <a:latin typeface="Arial" charset="0"/>
              </a:rPr>
              <a:t>Arrows represent the transition from one state to another</a:t>
            </a:r>
          </a:p>
          <a:p>
            <a:r>
              <a:rPr lang="en-US" sz="1600" i="1" dirty="0">
                <a:latin typeface="Arial" charset="0"/>
              </a:rPr>
              <a:t>Each arrow provides two types of information: </a:t>
            </a:r>
          </a:p>
          <a:p>
            <a:pPr lvl="1"/>
            <a:r>
              <a:rPr lang="en-US" sz="1600" i="1" dirty="0">
                <a:latin typeface="Arial" charset="0"/>
              </a:rPr>
              <a:t>The first value denotes the event that causes the transition to occur</a:t>
            </a:r>
          </a:p>
          <a:p>
            <a:pPr lvl="1"/>
            <a:r>
              <a:rPr lang="en-US" sz="1600" i="1" dirty="0">
                <a:latin typeface="Arial" charset="0"/>
              </a:rPr>
              <a:t>The second expression, denoted by “//”,  defines the resulting action that takes place</a:t>
            </a:r>
          </a:p>
        </p:txBody>
      </p:sp>
      <p:sp>
        <p:nvSpPr>
          <p:cNvPr id="31" name="Slide Number Placeholder 30"/>
          <p:cNvSpPr>
            <a:spLocks noGrp="1"/>
          </p:cNvSpPr>
          <p:nvPr>
            <p:ph type="sldNum" sz="quarter" idx="12"/>
          </p:nvPr>
        </p:nvSpPr>
        <p:spPr/>
        <p:txBody>
          <a:bodyPr/>
          <a:lstStyle/>
          <a:p>
            <a:fld id="{F37AAC58-F4AF-4259-A743-B8A5D13D3586}" type="slidenum">
              <a:rPr lang="en-US" smtClean="0"/>
              <a:pPr/>
              <a:t>58</a:t>
            </a:fld>
            <a:endParaRPr lang="en-US" dirty="0"/>
          </a:p>
        </p:txBody>
      </p:sp>
      <p:sp>
        <p:nvSpPr>
          <p:cNvPr id="175134" name="Rectangle 28"/>
          <p:cNvSpPr>
            <a:spLocks noGrp="1" noChangeArrowheads="1"/>
          </p:cNvSpPr>
          <p:nvPr>
            <p:ph type="title" idx="4294967295"/>
          </p:nvPr>
        </p:nvSpPr>
        <p:spPr>
          <a:xfrm>
            <a:off x="381000" y="152400"/>
            <a:ext cx="6400800" cy="763588"/>
          </a:xfrm>
          <a:prstGeom prst="rect">
            <a:avLst/>
          </a:prstGeom>
        </p:spPr>
        <p:txBody>
          <a:bodyPr lIns="91440" tIns="45720" rIns="91440" bIns="45720" anchor="t"/>
          <a:lstStyle/>
          <a:p>
            <a:r>
              <a:rPr lang="en-US" sz="2800" dirty="0"/>
              <a:t>Stopwatch State Diagram</a:t>
            </a:r>
          </a:p>
        </p:txBody>
      </p:sp>
      <p:pic>
        <p:nvPicPr>
          <p:cNvPr id="4" name="Picture 3"/>
          <p:cNvPicPr>
            <a:picLocks noChangeAspect="1"/>
          </p:cNvPicPr>
          <p:nvPr/>
        </p:nvPicPr>
        <p:blipFill>
          <a:blip r:embed="rId3"/>
          <a:stretch>
            <a:fillRect/>
          </a:stretch>
        </p:blipFill>
        <p:spPr>
          <a:xfrm>
            <a:off x="7569983" y="1483034"/>
            <a:ext cx="1320655" cy="1487634"/>
          </a:xfrm>
          <a:prstGeom prst="rect">
            <a:avLst/>
          </a:prstGeom>
        </p:spPr>
      </p:pic>
    </p:spTree>
    <p:extLst>
      <p:ext uri="{BB962C8B-B14F-4D97-AF65-F5344CB8AC3E}">
        <p14:creationId xmlns:p14="http://schemas.microsoft.com/office/powerpoint/2010/main" val="738883327"/>
      </p:ext>
    </p:extLst>
  </p:cSld>
  <p:clrMapOvr>
    <a:masterClrMapping/>
  </p:clrMapOvr>
  <p:transition spd="slow" advTm="109246">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214" name="Group 62"/>
          <p:cNvGraphicFramePr>
            <a:graphicFrameLocks noGrp="1"/>
          </p:cNvGraphicFramePr>
          <p:nvPr>
            <p:extLst>
              <p:ext uri="{D42A27DB-BD31-4B8C-83A1-F6EECF244321}">
                <p14:modId xmlns:p14="http://schemas.microsoft.com/office/powerpoint/2010/main" val="1877625809"/>
              </p:ext>
            </p:extLst>
          </p:nvPr>
        </p:nvGraphicFramePr>
        <p:xfrm>
          <a:off x="457201" y="1127172"/>
          <a:ext cx="8140535" cy="4800600"/>
        </p:xfrm>
        <a:graphic>
          <a:graphicData uri="http://schemas.openxmlformats.org/drawingml/2006/table">
            <a:tbl>
              <a:tblPr/>
              <a:tblGrid>
                <a:gridCol w="1665109">
                  <a:extLst>
                    <a:ext uri="{9D8B030D-6E8A-4147-A177-3AD203B41FA5}">
                      <a16:colId xmlns:a16="http://schemas.microsoft.com/office/drawing/2014/main" val="20000"/>
                    </a:ext>
                  </a:extLst>
                </a:gridCol>
                <a:gridCol w="2127640">
                  <a:extLst>
                    <a:ext uri="{9D8B030D-6E8A-4147-A177-3AD203B41FA5}">
                      <a16:colId xmlns:a16="http://schemas.microsoft.com/office/drawing/2014/main" val="20001"/>
                    </a:ext>
                  </a:extLst>
                </a:gridCol>
                <a:gridCol w="2035134">
                  <a:extLst>
                    <a:ext uri="{9D8B030D-6E8A-4147-A177-3AD203B41FA5}">
                      <a16:colId xmlns:a16="http://schemas.microsoft.com/office/drawing/2014/main" val="20002"/>
                    </a:ext>
                  </a:extLst>
                </a:gridCol>
                <a:gridCol w="2312652">
                  <a:extLst>
                    <a:ext uri="{9D8B030D-6E8A-4147-A177-3AD203B41FA5}">
                      <a16:colId xmlns:a16="http://schemas.microsoft.com/office/drawing/2014/main" val="20003"/>
                    </a:ext>
                  </a:extLst>
                </a:gridCol>
              </a:tblGrid>
              <a:tr h="1036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rPr>
                        <a:t>Idle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rPr>
                        <a:t>Running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rPr>
                        <a:t>Paused</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12493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rPr>
                        <a:t>Start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eaLnBrk="1" hangingPunct="1"/>
                      <a:r>
                        <a:rPr lang="en-US" sz="2000" dirty="0">
                          <a:latin typeface="Arial" charset="0"/>
                        </a:rPr>
                        <a:t>Running</a:t>
                      </a:r>
                    </a:p>
                    <a:p>
                      <a:pPr eaLnBrk="1" hangingPunct="1"/>
                      <a:r>
                        <a:rPr lang="en-US" sz="2000" dirty="0">
                          <a:latin typeface="Arial" charset="0"/>
                        </a:rPr>
                        <a:t>// time = increasing value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eaLnBrk="1" hangingPunct="1"/>
                      <a:r>
                        <a:rPr lang="en-US" sz="2000" dirty="0">
                          <a:latin typeface="Arial" charset="0"/>
                        </a:rPr>
                        <a:t>Running</a:t>
                      </a:r>
                    </a:p>
                    <a:p>
                      <a:pPr eaLnBrk="1" hangingPunct="1"/>
                      <a:r>
                        <a:rPr lang="en-US" sz="2000" dirty="0">
                          <a:latin typeface="Arial" charset="0"/>
                        </a:rPr>
                        <a:t>// time = increasing value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eaLnBrk="1" hangingPunct="1"/>
                      <a:r>
                        <a:rPr lang="en-US" sz="2000" dirty="0">
                          <a:latin typeface="Arial" charset="0"/>
                        </a:rPr>
                        <a:t>Running</a:t>
                      </a:r>
                    </a:p>
                    <a:p>
                      <a:pPr eaLnBrk="1" hangingPunct="1"/>
                      <a:r>
                        <a:rPr lang="en-US" sz="2000" dirty="0">
                          <a:latin typeface="Arial" charset="0"/>
                        </a:rPr>
                        <a:t>// time = increasing value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1"/>
                  </a:ext>
                </a:extLst>
              </a:tr>
              <a:tr h="1295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rPr>
                        <a:t>Stop</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Idle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Paused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 time = last value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Paused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 time = last value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1219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rPr>
                        <a:t>Reset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Idle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 time = 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Idle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 time = 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Idle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 time = 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bl>
          </a:graphicData>
        </a:graphic>
      </p:graphicFrame>
      <p:sp>
        <p:nvSpPr>
          <p:cNvPr id="177184" name="Line 30"/>
          <p:cNvSpPr>
            <a:spLocks noChangeShapeType="1"/>
          </p:cNvSpPr>
          <p:nvPr/>
        </p:nvSpPr>
        <p:spPr bwMode="auto">
          <a:xfrm>
            <a:off x="457201" y="1131643"/>
            <a:ext cx="1675374" cy="1058071"/>
          </a:xfrm>
          <a:prstGeom prst="line">
            <a:avLst/>
          </a:prstGeom>
          <a:noFill/>
          <a:ln w="9525">
            <a:solidFill>
              <a:schemeClr val="bg1"/>
            </a:solidFill>
            <a:round/>
            <a:headEnd/>
            <a:tailEnd/>
          </a:ln>
        </p:spPr>
        <p:txBody>
          <a:bodyPr/>
          <a:lstStyle/>
          <a:p>
            <a:endParaRPr lang="en-US" dirty="0"/>
          </a:p>
        </p:txBody>
      </p:sp>
      <p:sp>
        <p:nvSpPr>
          <p:cNvPr id="177185" name="Text Box 31"/>
          <p:cNvSpPr txBox="1">
            <a:spLocks noChangeArrowheads="1"/>
          </p:cNvSpPr>
          <p:nvPr/>
        </p:nvSpPr>
        <p:spPr bwMode="auto">
          <a:xfrm>
            <a:off x="1112226" y="1160541"/>
            <a:ext cx="811441" cy="400110"/>
          </a:xfrm>
          <a:prstGeom prst="rect">
            <a:avLst/>
          </a:prstGeom>
          <a:noFill/>
          <a:ln w="9525">
            <a:noFill/>
            <a:miter lim="800000"/>
            <a:headEnd/>
            <a:tailEnd/>
          </a:ln>
        </p:spPr>
        <p:txBody>
          <a:bodyPr wrap="none">
            <a:spAutoFit/>
          </a:bodyPr>
          <a:lstStyle/>
          <a:p>
            <a:pPr eaLnBrk="1" hangingPunct="1"/>
            <a:r>
              <a:rPr lang="en-US" sz="2000" b="1" dirty="0">
                <a:solidFill>
                  <a:schemeClr val="bg1"/>
                </a:solidFill>
                <a:effectLst>
                  <a:outerShdw blurRad="38100" dist="38100" dir="2700000" algn="tl">
                    <a:srgbClr val="C0C0C0"/>
                  </a:outerShdw>
                </a:effectLst>
                <a:latin typeface="Arial" charset="0"/>
              </a:rPr>
              <a:t>State</a:t>
            </a:r>
          </a:p>
        </p:txBody>
      </p:sp>
      <p:sp>
        <p:nvSpPr>
          <p:cNvPr id="177186" name="Text Box 32"/>
          <p:cNvSpPr txBox="1">
            <a:spLocks noChangeArrowheads="1"/>
          </p:cNvSpPr>
          <p:nvPr/>
        </p:nvSpPr>
        <p:spPr bwMode="auto">
          <a:xfrm>
            <a:off x="599223" y="1789604"/>
            <a:ext cx="883575" cy="400110"/>
          </a:xfrm>
          <a:prstGeom prst="rect">
            <a:avLst/>
          </a:prstGeom>
          <a:noFill/>
          <a:ln w="9525">
            <a:noFill/>
            <a:miter lim="800000"/>
            <a:headEnd/>
            <a:tailEnd/>
          </a:ln>
        </p:spPr>
        <p:txBody>
          <a:bodyPr wrap="none">
            <a:spAutoFit/>
          </a:bodyPr>
          <a:lstStyle/>
          <a:p>
            <a:pPr eaLnBrk="1" hangingPunct="1"/>
            <a:r>
              <a:rPr lang="en-US" sz="2000" b="1" dirty="0">
                <a:solidFill>
                  <a:schemeClr val="bg1"/>
                </a:solidFill>
                <a:effectLst>
                  <a:outerShdw blurRad="38100" dist="38100" dir="2700000" algn="tl">
                    <a:srgbClr val="C0C0C0"/>
                  </a:outerShdw>
                </a:effectLst>
                <a:latin typeface="Arial" charset="0"/>
              </a:rPr>
              <a:t>Event</a:t>
            </a:r>
          </a:p>
        </p:txBody>
      </p:sp>
      <p:sp>
        <p:nvSpPr>
          <p:cNvPr id="177196" name="Text Box 42"/>
          <p:cNvSpPr txBox="1">
            <a:spLocks noChangeArrowheads="1"/>
          </p:cNvSpPr>
          <p:nvPr/>
        </p:nvSpPr>
        <p:spPr bwMode="auto">
          <a:xfrm>
            <a:off x="3260725" y="3770313"/>
            <a:ext cx="184150" cy="336550"/>
          </a:xfrm>
          <a:prstGeom prst="rect">
            <a:avLst/>
          </a:prstGeom>
          <a:noFill/>
          <a:ln w="9525">
            <a:noFill/>
            <a:miter lim="800000"/>
            <a:headEnd/>
            <a:tailEnd/>
          </a:ln>
        </p:spPr>
        <p:txBody>
          <a:bodyPr wrap="none">
            <a:spAutoFit/>
          </a:bodyPr>
          <a:lstStyle/>
          <a:p>
            <a:pPr eaLnBrk="1" hangingPunct="1"/>
            <a:endParaRPr lang="en-US" sz="1600" dirty="0">
              <a:latin typeface="Arial" charset="0"/>
            </a:endParaRPr>
          </a:p>
        </p:txBody>
      </p:sp>
      <p:sp>
        <p:nvSpPr>
          <p:cNvPr id="177197" name="Rectangle 44"/>
          <p:cNvSpPr>
            <a:spLocks noGrp="1" noChangeArrowheads="1"/>
          </p:cNvSpPr>
          <p:nvPr>
            <p:ph type="title"/>
          </p:nvPr>
        </p:nvSpPr>
        <p:spPr>
          <a:xfrm>
            <a:off x="457201" y="163975"/>
            <a:ext cx="8229600" cy="914400"/>
          </a:xfrm>
        </p:spPr>
        <p:txBody>
          <a:bodyPr/>
          <a:lstStyle/>
          <a:p>
            <a:r>
              <a:rPr lang="en-US" dirty="0"/>
              <a:t>Stopwatch State Table</a:t>
            </a:r>
          </a:p>
        </p:txBody>
      </p:sp>
      <p:sp>
        <p:nvSpPr>
          <p:cNvPr id="19" name="Slide Number Placeholder 18"/>
          <p:cNvSpPr>
            <a:spLocks noGrp="1"/>
          </p:cNvSpPr>
          <p:nvPr>
            <p:ph type="sldNum" sz="quarter" idx="12"/>
          </p:nvPr>
        </p:nvSpPr>
        <p:spPr/>
        <p:txBody>
          <a:bodyPr/>
          <a:lstStyle/>
          <a:p>
            <a:fld id="{F37AAC58-F4AF-4259-A743-B8A5D13D3586}" type="slidenum">
              <a:rPr lang="en-US" smtClean="0"/>
              <a:pPr/>
              <a:t>59</a:t>
            </a:fld>
            <a:endParaRPr lang="en-US" dirty="0"/>
          </a:p>
        </p:txBody>
      </p:sp>
    </p:spTree>
    <p:extLst>
      <p:ext uri="{BB962C8B-B14F-4D97-AF65-F5344CB8AC3E}">
        <p14:creationId xmlns:p14="http://schemas.microsoft.com/office/powerpoint/2010/main" val="766800052"/>
      </p:ext>
    </p:extLst>
  </p:cSld>
  <p:clrMapOvr>
    <a:masterClrMapping/>
  </p:clrMapOvr>
  <p:transition spd="slow" advTm="52217">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p:cNvGraphicFramePr/>
          <p:nvPr>
            <p:extLst>
              <p:ext uri="{D42A27DB-BD31-4B8C-83A1-F6EECF244321}">
                <p14:modId xmlns:p14="http://schemas.microsoft.com/office/powerpoint/2010/main" val="1184936212"/>
              </p:ext>
            </p:extLst>
          </p:nvPr>
        </p:nvGraphicFramePr>
        <p:xfrm>
          <a:off x="427662" y="913211"/>
          <a:ext cx="8257156" cy="5236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MBT advantages/disadvantages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a:t>
            </a:fld>
            <a:endParaRPr lang="en-US" dirty="0"/>
          </a:p>
        </p:txBody>
      </p:sp>
    </p:spTree>
    <p:extLst>
      <p:ext uri="{BB962C8B-B14F-4D97-AF65-F5344CB8AC3E}">
        <p14:creationId xmlns:p14="http://schemas.microsoft.com/office/powerpoint/2010/main" val="1809225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Text Box 2"/>
          <p:cNvSpPr txBox="1">
            <a:spLocks noChangeArrowheads="1"/>
          </p:cNvSpPr>
          <p:nvPr/>
        </p:nvSpPr>
        <p:spPr bwMode="auto">
          <a:xfrm>
            <a:off x="208345" y="873205"/>
            <a:ext cx="8189530" cy="830997"/>
          </a:xfrm>
          <a:prstGeom prst="rect">
            <a:avLst/>
          </a:prstGeom>
          <a:noFill/>
          <a:ln w="9525">
            <a:noFill/>
            <a:miter lim="800000"/>
            <a:headEnd/>
            <a:tailEnd/>
          </a:ln>
        </p:spPr>
        <p:txBody>
          <a:bodyPr wrap="square">
            <a:spAutoFit/>
          </a:bodyPr>
          <a:lstStyle/>
          <a:p>
            <a:pPr eaLnBrk="1" hangingPunct="1"/>
            <a:r>
              <a:rPr lang="en-US" sz="2400" dirty="0">
                <a:latin typeface="Gill Sans MT" charset="0"/>
                <a:ea typeface="Gill Sans MT" charset="0"/>
                <a:cs typeface="Gill Sans MT" charset="0"/>
              </a:rPr>
              <a:t>The information in the state table can now be easily translated into a set of  test cases:</a:t>
            </a:r>
          </a:p>
        </p:txBody>
      </p:sp>
      <p:graphicFrame>
        <p:nvGraphicFramePr>
          <p:cNvPr id="179278" name="Group 78"/>
          <p:cNvGraphicFramePr>
            <a:graphicFrameLocks noGrp="1"/>
          </p:cNvGraphicFramePr>
          <p:nvPr>
            <p:extLst>
              <p:ext uri="{D42A27DB-BD31-4B8C-83A1-F6EECF244321}">
                <p14:modId xmlns:p14="http://schemas.microsoft.com/office/powerpoint/2010/main" val="1302162022"/>
              </p:ext>
            </p:extLst>
          </p:nvPr>
        </p:nvGraphicFramePr>
        <p:xfrm>
          <a:off x="990600" y="1636713"/>
          <a:ext cx="7467600" cy="4734560"/>
        </p:xfrm>
        <a:graphic>
          <a:graphicData uri="http://schemas.openxmlformats.org/drawingml/2006/table">
            <a:tbl>
              <a:tblPr/>
              <a:tblGrid>
                <a:gridCol w="1493838">
                  <a:extLst>
                    <a:ext uri="{9D8B030D-6E8A-4147-A177-3AD203B41FA5}">
                      <a16:colId xmlns:a16="http://schemas.microsoft.com/office/drawing/2014/main" val="20000"/>
                    </a:ext>
                  </a:extLst>
                </a:gridCol>
                <a:gridCol w="1493837">
                  <a:extLst>
                    <a:ext uri="{9D8B030D-6E8A-4147-A177-3AD203B41FA5}">
                      <a16:colId xmlns:a16="http://schemas.microsoft.com/office/drawing/2014/main" val="20001"/>
                    </a:ext>
                  </a:extLst>
                </a:gridCol>
                <a:gridCol w="1492250">
                  <a:extLst>
                    <a:ext uri="{9D8B030D-6E8A-4147-A177-3AD203B41FA5}">
                      <a16:colId xmlns:a16="http://schemas.microsoft.com/office/drawing/2014/main" val="20002"/>
                    </a:ext>
                  </a:extLst>
                </a:gridCol>
                <a:gridCol w="1493838">
                  <a:extLst>
                    <a:ext uri="{9D8B030D-6E8A-4147-A177-3AD203B41FA5}">
                      <a16:colId xmlns:a16="http://schemas.microsoft.com/office/drawing/2014/main" val="20003"/>
                    </a:ext>
                  </a:extLst>
                </a:gridCol>
                <a:gridCol w="1493837">
                  <a:extLst>
                    <a:ext uri="{9D8B030D-6E8A-4147-A177-3AD203B41FA5}">
                      <a16:colId xmlns:a16="http://schemas.microsoft.com/office/drawing/2014/main" val="20004"/>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rPr>
                        <a:t>Test case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rPr>
                        <a:t>Current state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rPr>
                        <a:t>Event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rPr>
                        <a:t>Time output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rPr>
                        <a:t>Next state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T-200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Idle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Start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Time=incre. value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Running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T-201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Idle</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Stop</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Time = last value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Idle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T-202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Idle</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Reset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Time = 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Idle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T-203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Running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Start</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Time=incre. value</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Running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4"/>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T-204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Running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Stop</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Time = last value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Paused</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T-205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Running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Reset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Time = 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Idle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6"/>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T-206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Paused</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Start</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Time=incre. value</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Running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7"/>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T-207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Paused</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Stop</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Time = last value</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Paused</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T-208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Paused</a:t>
                      </a: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Reset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Time = 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Idle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9E9"/>
                    </a:solidFill>
                  </a:tcPr>
                </a:tc>
                <a:extLst>
                  <a:ext uri="{0D108BD9-81ED-4DB2-BD59-A6C34878D82A}">
                    <a16:rowId xmlns:a16="http://schemas.microsoft.com/office/drawing/2014/main" val="10009"/>
                  </a:ext>
                </a:extLst>
              </a:tr>
            </a:tbl>
          </a:graphicData>
        </a:graphic>
      </p:graphicFrame>
      <p:sp>
        <p:nvSpPr>
          <p:cNvPr id="6" name="Slide Number Placeholder 5"/>
          <p:cNvSpPr>
            <a:spLocks noGrp="1"/>
          </p:cNvSpPr>
          <p:nvPr>
            <p:ph type="sldNum" sz="quarter" idx="12"/>
          </p:nvPr>
        </p:nvSpPr>
        <p:spPr/>
        <p:txBody>
          <a:bodyPr/>
          <a:lstStyle/>
          <a:p>
            <a:fld id="{F37AAC58-F4AF-4259-A743-B8A5D13D3586}" type="slidenum">
              <a:rPr lang="en-US" smtClean="0"/>
              <a:pPr/>
              <a:t>60</a:t>
            </a:fld>
            <a:endParaRPr lang="en-US" dirty="0"/>
          </a:p>
        </p:txBody>
      </p:sp>
      <p:sp>
        <p:nvSpPr>
          <p:cNvPr id="179273" name="Rectangle 72"/>
          <p:cNvSpPr>
            <a:spLocks noGrp="1" noChangeArrowheads="1"/>
          </p:cNvSpPr>
          <p:nvPr>
            <p:ph type="title" idx="4294967295"/>
          </p:nvPr>
        </p:nvSpPr>
        <p:spPr>
          <a:xfrm>
            <a:off x="208345" y="192723"/>
            <a:ext cx="6400800" cy="763588"/>
          </a:xfrm>
          <a:prstGeom prst="rect">
            <a:avLst/>
          </a:prstGeom>
        </p:spPr>
        <p:txBody>
          <a:bodyPr lIns="91440" tIns="45720" rIns="91440" bIns="45720" anchor="t"/>
          <a:lstStyle/>
          <a:p>
            <a:r>
              <a:rPr lang="en-US" sz="2800" dirty="0"/>
              <a:t>Translating to Test Cases Example</a:t>
            </a:r>
          </a:p>
        </p:txBody>
      </p:sp>
    </p:spTree>
    <p:extLst>
      <p:ext uri="{BB962C8B-B14F-4D97-AF65-F5344CB8AC3E}">
        <p14:creationId xmlns:p14="http://schemas.microsoft.com/office/powerpoint/2010/main" val="868844221"/>
      </p:ext>
    </p:extLst>
  </p:cSld>
  <p:clrMapOvr>
    <a:masterClrMapping/>
  </p:clrMapOvr>
  <p:transition spd="slow" advTm="44785">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71" y="180938"/>
            <a:ext cx="8162349" cy="990600"/>
          </a:xfrm>
        </p:spPr>
        <p:txBody>
          <a:bodyPr/>
          <a:lstStyle/>
          <a:p>
            <a:r>
              <a:rPr lang="en-US" dirty="0"/>
              <a:t>Automated test sequence generation</a:t>
            </a:r>
          </a:p>
        </p:txBody>
      </p:sp>
      <p:sp>
        <p:nvSpPr>
          <p:cNvPr id="3" name="Slide Number Placeholder 2"/>
          <p:cNvSpPr>
            <a:spLocks noGrp="1"/>
          </p:cNvSpPr>
          <p:nvPr>
            <p:ph type="sldNum" sz="quarter" idx="12"/>
          </p:nvPr>
        </p:nvSpPr>
        <p:spPr/>
        <p:txBody>
          <a:bodyPr/>
          <a:lstStyle/>
          <a:p>
            <a:fld id="{F37AAC58-F4AF-4259-A743-B8A5D13D3586}" type="slidenum">
              <a:rPr lang="en-US" smtClean="0"/>
              <a:pPr/>
              <a:t>61</a:t>
            </a:fld>
            <a:endParaRPr lang="en-US" dirty="0"/>
          </a:p>
        </p:txBody>
      </p:sp>
      <p:sp>
        <p:nvSpPr>
          <p:cNvPr id="4" name="Content Placeholder 3"/>
          <p:cNvSpPr>
            <a:spLocks noGrp="1"/>
          </p:cNvSpPr>
          <p:nvPr>
            <p:ph sz="quarter" idx="1"/>
          </p:nvPr>
        </p:nvSpPr>
        <p:spPr/>
        <p:txBody>
          <a:bodyPr/>
          <a:lstStyle/>
          <a:p>
            <a:r>
              <a:rPr lang="en-US" sz="2800" dirty="0" err="1">
                <a:latin typeface="Gill Sans MT"/>
                <a:cs typeface="Gill Sans MT"/>
              </a:rPr>
              <a:t>GraphWalker</a:t>
            </a:r>
            <a:endParaRPr lang="en-US" sz="2800" dirty="0">
              <a:latin typeface="Gill Sans MT"/>
              <a:cs typeface="Gill Sans MT"/>
            </a:endParaRPr>
          </a:p>
          <a:p>
            <a:pPr lvl="1"/>
            <a:r>
              <a:rPr lang="en-US" sz="2400" dirty="0">
                <a:latin typeface="Gill Sans MT"/>
                <a:cs typeface="Gill Sans MT"/>
              </a:rPr>
              <a:t>Open source tool – using FSMs to drive test generation</a:t>
            </a:r>
          </a:p>
          <a:p>
            <a:pPr lvl="1"/>
            <a:r>
              <a:rPr lang="en-US" sz="2400" b="1" dirty="0">
                <a:latin typeface="Gill Sans MT"/>
                <a:cs typeface="Gill Sans MT"/>
              </a:rPr>
              <a:t>Java</a:t>
            </a:r>
            <a:r>
              <a:rPr lang="en-US" sz="2400" dirty="0">
                <a:latin typeface="Gill Sans MT"/>
                <a:cs typeface="Gill Sans MT"/>
              </a:rPr>
              <a:t> &amp; </a:t>
            </a:r>
            <a:r>
              <a:rPr lang="en-US" sz="2400" b="1" dirty="0">
                <a:latin typeface="Gill Sans MT"/>
                <a:cs typeface="Gill Sans MT"/>
              </a:rPr>
              <a:t>Python</a:t>
            </a:r>
            <a:r>
              <a:rPr lang="en-US" sz="2400" dirty="0">
                <a:latin typeface="Gill Sans MT"/>
                <a:cs typeface="Gill Sans MT"/>
              </a:rPr>
              <a:t> implementations</a:t>
            </a:r>
          </a:p>
          <a:p>
            <a:pPr lvl="2"/>
            <a:r>
              <a:rPr lang="en-US" dirty="0">
                <a:latin typeface="Gill Sans MT"/>
                <a:cs typeface="Gill Sans MT"/>
                <a:hlinkClick r:id="rId2"/>
              </a:rPr>
              <a:t>https://github.com/GraphWalker/graphwalker-project</a:t>
            </a:r>
            <a:endParaRPr lang="en-US" dirty="0">
              <a:latin typeface="Gill Sans MT"/>
              <a:cs typeface="Gill Sans MT"/>
            </a:endParaRPr>
          </a:p>
          <a:p>
            <a:pPr lvl="2"/>
            <a:r>
              <a:rPr lang="en-US" dirty="0">
                <a:latin typeface="Gill Sans MT"/>
                <a:cs typeface="Gill Sans MT"/>
                <a:hlinkClick r:id="rId3"/>
              </a:rPr>
              <a:t>https://github.com/spotify/python-graphwalker</a:t>
            </a:r>
            <a:endParaRPr lang="en-US" dirty="0">
              <a:latin typeface="Gill Sans MT"/>
              <a:cs typeface="Gill Sans MT"/>
            </a:endParaRPr>
          </a:p>
          <a:p>
            <a:pPr lvl="1"/>
            <a:r>
              <a:rPr lang="en-US" sz="2400" dirty="0">
                <a:latin typeface="Gill Sans MT"/>
                <a:cs typeface="Gill Sans MT"/>
              </a:rPr>
              <a:t>Originated at Spotify </a:t>
            </a:r>
          </a:p>
          <a:p>
            <a:pPr lvl="1"/>
            <a:r>
              <a:rPr lang="en-US" sz="2400" dirty="0">
                <a:latin typeface="Gill Sans MT"/>
                <a:cs typeface="Gill Sans MT"/>
              </a:rPr>
              <a:t>Examples:</a:t>
            </a:r>
          </a:p>
          <a:p>
            <a:pPr lvl="2"/>
            <a:r>
              <a:rPr lang="en-US" sz="2400" dirty="0">
                <a:latin typeface="Gill Sans MT"/>
                <a:cs typeface="Gill Sans MT"/>
                <a:hlinkClick r:id="rId4"/>
              </a:rPr>
              <a:t>http://graphwalker.github.io</a:t>
            </a:r>
            <a:endParaRPr lang="en-US" sz="2400" dirty="0">
              <a:latin typeface="Gill Sans MT"/>
              <a:cs typeface="Gill Sans MT"/>
            </a:endParaRPr>
          </a:p>
          <a:p>
            <a:pPr marL="914400" lvl="2" indent="0">
              <a:buNone/>
            </a:pPr>
            <a:endParaRPr lang="en-US" sz="2400" dirty="0">
              <a:latin typeface="Gill Sans MT"/>
              <a:cs typeface="Gill Sans MT"/>
            </a:endParaRPr>
          </a:p>
          <a:p>
            <a:pPr lvl="1"/>
            <a:endParaRPr lang="en-US" sz="2400" dirty="0">
              <a:latin typeface="Gill Sans MT"/>
              <a:cs typeface="Gill Sans MT"/>
            </a:endParaRPr>
          </a:p>
        </p:txBody>
      </p:sp>
      <p:pic>
        <p:nvPicPr>
          <p:cNvPr id="5" name="Picture 4"/>
          <p:cNvPicPr>
            <a:picLocks noChangeAspect="1"/>
          </p:cNvPicPr>
          <p:nvPr/>
        </p:nvPicPr>
        <p:blipFill>
          <a:blip r:embed="rId5"/>
          <a:stretch>
            <a:fillRect/>
          </a:stretch>
        </p:blipFill>
        <p:spPr>
          <a:xfrm>
            <a:off x="5439825" y="3567230"/>
            <a:ext cx="3096012" cy="2318171"/>
          </a:xfrm>
          <a:prstGeom prst="rect">
            <a:avLst/>
          </a:prstGeom>
        </p:spPr>
      </p:pic>
    </p:spTree>
    <p:extLst>
      <p:ext uri="{BB962C8B-B14F-4D97-AF65-F5344CB8AC3E}">
        <p14:creationId xmlns:p14="http://schemas.microsoft.com/office/powerpoint/2010/main" val="999779998"/>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FSM:  Bookstore Shopping Cart</a:t>
            </a:r>
          </a:p>
        </p:txBody>
      </p:sp>
      <p:sp>
        <p:nvSpPr>
          <p:cNvPr id="3" name="Slide Number Placeholder 2"/>
          <p:cNvSpPr>
            <a:spLocks noGrp="1"/>
          </p:cNvSpPr>
          <p:nvPr>
            <p:ph type="sldNum" sz="quarter" idx="12"/>
          </p:nvPr>
        </p:nvSpPr>
        <p:spPr/>
        <p:txBody>
          <a:bodyPr/>
          <a:lstStyle/>
          <a:p>
            <a:fld id="{F37AAC58-F4AF-4259-A743-B8A5D13D3586}" type="slidenum">
              <a:rPr lang="en-US" smtClean="0"/>
              <a:pPr/>
              <a:t>62</a:t>
            </a:fld>
            <a:endParaRPr lang="en-US" dirty="0"/>
          </a:p>
        </p:txBody>
      </p:sp>
      <p:pic>
        <p:nvPicPr>
          <p:cNvPr id="4" name="Picture 3"/>
          <p:cNvPicPr>
            <a:picLocks noChangeAspect="1"/>
          </p:cNvPicPr>
          <p:nvPr/>
        </p:nvPicPr>
        <p:blipFill>
          <a:blip r:embed="rId2"/>
          <a:stretch>
            <a:fillRect/>
          </a:stretch>
        </p:blipFill>
        <p:spPr>
          <a:xfrm>
            <a:off x="2326137" y="1197429"/>
            <a:ext cx="4580919" cy="4704552"/>
          </a:xfrm>
          <a:prstGeom prst="rect">
            <a:avLst/>
          </a:prstGeom>
        </p:spPr>
      </p:pic>
    </p:spTree>
    <p:extLst>
      <p:ext uri="{BB962C8B-B14F-4D97-AF65-F5344CB8AC3E}">
        <p14:creationId xmlns:p14="http://schemas.microsoft.com/office/powerpoint/2010/main" val="786008057"/>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GraphWalker</a:t>
            </a:r>
            <a:r>
              <a:rPr lang="en-US" dirty="0"/>
              <a:t> Execution</a:t>
            </a:r>
          </a:p>
        </p:txBody>
      </p:sp>
      <p:sp>
        <p:nvSpPr>
          <p:cNvPr id="3" name="Slide Number Placeholder 2"/>
          <p:cNvSpPr>
            <a:spLocks noGrp="1"/>
          </p:cNvSpPr>
          <p:nvPr>
            <p:ph type="sldNum" sz="quarter" idx="12"/>
          </p:nvPr>
        </p:nvSpPr>
        <p:spPr/>
        <p:txBody>
          <a:bodyPr/>
          <a:lstStyle/>
          <a:p>
            <a:fld id="{F37AAC58-F4AF-4259-A743-B8A5D13D3586}" type="slidenum">
              <a:rPr lang="en-US" smtClean="0"/>
              <a:pPr/>
              <a:t>63</a:t>
            </a:fld>
            <a:endParaRPr lang="en-US" dirty="0"/>
          </a:p>
        </p:txBody>
      </p:sp>
      <p:sp>
        <p:nvSpPr>
          <p:cNvPr id="4" name="Content Placeholder 3"/>
          <p:cNvSpPr>
            <a:spLocks noGrp="1"/>
          </p:cNvSpPr>
          <p:nvPr>
            <p:ph sz="quarter" idx="1"/>
          </p:nvPr>
        </p:nvSpPr>
        <p:spPr/>
        <p:txBody>
          <a:bodyPr/>
          <a:lstStyle/>
          <a:p>
            <a:pPr marL="0" indent="0">
              <a:spcBef>
                <a:spcPts val="0"/>
              </a:spcBef>
              <a:buNone/>
            </a:pPr>
            <a:r>
              <a:rPr lang="en-US" sz="1100" dirty="0">
                <a:latin typeface="Consolas"/>
                <a:cs typeface="Consolas"/>
              </a:rPr>
              <a:t>$ </a:t>
            </a:r>
            <a:r>
              <a:rPr lang="en-US" sz="1100" dirty="0" err="1">
                <a:latin typeface="Consolas"/>
                <a:cs typeface="Consolas"/>
              </a:rPr>
              <a:t>graphwalker</a:t>
            </a:r>
            <a:r>
              <a:rPr lang="en-US" sz="1100" dirty="0">
                <a:latin typeface="Consolas"/>
                <a:cs typeface="Consolas"/>
              </a:rPr>
              <a:t> --reporter=</a:t>
            </a:r>
            <a:r>
              <a:rPr lang="en-US" sz="1100" dirty="0" err="1">
                <a:latin typeface="Consolas"/>
                <a:cs typeface="Consolas"/>
              </a:rPr>
              <a:t>Print:output</a:t>
            </a:r>
            <a:r>
              <a:rPr lang="en-US" sz="1100" dirty="0">
                <a:latin typeface="Consolas"/>
                <a:cs typeface="Consolas"/>
              </a:rPr>
              <a:t>=</a:t>
            </a:r>
            <a:r>
              <a:rPr lang="en-US" sz="1100" dirty="0" err="1">
                <a:latin typeface="Consolas"/>
                <a:cs typeface="Consolas"/>
              </a:rPr>
              <a:t>stderr</a:t>
            </a:r>
            <a:r>
              <a:rPr lang="en-US" sz="1100" dirty="0">
                <a:latin typeface="Consolas"/>
                <a:cs typeface="Consolas"/>
              </a:rPr>
              <a:t> ../</a:t>
            </a:r>
            <a:r>
              <a:rPr lang="en-US" sz="1100" dirty="0" err="1">
                <a:latin typeface="Consolas"/>
                <a:cs typeface="Consolas"/>
              </a:rPr>
              <a:t>graphwalker</a:t>
            </a:r>
            <a:r>
              <a:rPr lang="en-US" sz="1100" dirty="0">
                <a:latin typeface="Consolas"/>
                <a:cs typeface="Consolas"/>
              </a:rPr>
              <a:t>-example/java-amazon/</a:t>
            </a:r>
            <a:r>
              <a:rPr lang="en-US" sz="1100" dirty="0" err="1">
                <a:latin typeface="Consolas"/>
                <a:cs typeface="Consolas"/>
              </a:rPr>
              <a:t>src</a:t>
            </a:r>
            <a:r>
              <a:rPr lang="en-US" sz="1100" dirty="0">
                <a:latin typeface="Consolas"/>
                <a:cs typeface="Consolas"/>
              </a:rPr>
              <a:t>/main/resources/org/</a:t>
            </a:r>
            <a:r>
              <a:rPr lang="en-US" sz="1100" dirty="0" err="1">
                <a:latin typeface="Consolas"/>
                <a:cs typeface="Consolas"/>
              </a:rPr>
              <a:t>graphwalker</a:t>
            </a:r>
            <a:r>
              <a:rPr lang="en-US" sz="1100" dirty="0">
                <a:latin typeface="Consolas"/>
                <a:cs typeface="Consolas"/>
              </a:rPr>
              <a:t>/</a:t>
            </a:r>
            <a:r>
              <a:rPr lang="en-US" sz="1100" dirty="0" err="1">
                <a:latin typeface="Consolas"/>
                <a:cs typeface="Consolas"/>
              </a:rPr>
              <a:t>ShoppingCart.graphml</a:t>
            </a:r>
            <a:r>
              <a:rPr lang="en-US" sz="1100" dirty="0">
                <a:latin typeface="Consolas"/>
                <a:cs typeface="Consolas"/>
              </a:rPr>
              <a:t> </a:t>
            </a:r>
          </a:p>
          <a:p>
            <a:pPr marL="0" indent="0">
              <a:spcBef>
                <a:spcPts val="0"/>
              </a:spcBef>
              <a:buNone/>
            </a:pPr>
            <a:r>
              <a:rPr lang="en-US" sz="1100" dirty="0">
                <a:latin typeface="Consolas"/>
                <a:cs typeface="Consolas"/>
              </a:rPr>
              <a:t>starting ShoppingCart-20180131141417</a:t>
            </a:r>
          </a:p>
          <a:p>
            <a:pPr marL="0" indent="0">
              <a:spcBef>
                <a:spcPts val="0"/>
              </a:spcBef>
              <a:buNone/>
            </a:pPr>
            <a:r>
              <a:rPr lang="en-US" sz="1100" dirty="0">
                <a:latin typeface="Consolas"/>
                <a:cs typeface="Consolas"/>
              </a:rPr>
              <a:t>Begin step '</a:t>
            </a:r>
            <a:r>
              <a:rPr lang="en-US" sz="1100" dirty="0" err="1">
                <a:latin typeface="Consolas"/>
                <a:cs typeface="Consolas"/>
              </a:rPr>
              <a:t>e_StartBrowser</a:t>
            </a:r>
            <a:r>
              <a:rPr lang="en-US" sz="1100" dirty="0">
                <a:latin typeface="Consolas"/>
                <a:cs typeface="Consolas"/>
              </a:rPr>
              <a:t> / </a:t>
            </a:r>
            <a:r>
              <a:rPr lang="en-US" sz="1100" dirty="0" err="1">
                <a:latin typeface="Consolas"/>
                <a:cs typeface="Consolas"/>
              </a:rPr>
              <a:t>num_of_books</a:t>
            </a:r>
            <a:r>
              <a:rPr lang="en-US" sz="1100" dirty="0">
                <a:latin typeface="Consolas"/>
                <a:cs typeface="Consolas"/>
              </a:rPr>
              <a:t> = 0.;'</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e_StartBrowser</a:t>
            </a:r>
            <a:r>
              <a:rPr lang="en-US" sz="1100" dirty="0">
                <a:solidFill>
                  <a:srgbClr val="0000FF"/>
                </a:solidFill>
                <a:latin typeface="Consolas"/>
                <a:cs typeface="Consolas"/>
              </a:rPr>
              <a:t> / </a:t>
            </a:r>
            <a:r>
              <a:rPr lang="en-US" sz="1100" dirty="0" err="1">
                <a:solidFill>
                  <a:srgbClr val="0000FF"/>
                </a:solidFill>
                <a:latin typeface="Consolas"/>
                <a:cs typeface="Consolas"/>
              </a:rPr>
              <a:t>num_of_books</a:t>
            </a:r>
            <a:r>
              <a:rPr lang="en-US" sz="1100" dirty="0">
                <a:solidFill>
                  <a:srgbClr val="0000FF"/>
                </a:solidFill>
                <a:latin typeface="Consolas"/>
                <a:cs typeface="Consolas"/>
              </a:rPr>
              <a:t> = 0.;'</a:t>
            </a:r>
          </a:p>
          <a:p>
            <a:pPr marL="0" indent="0">
              <a:spcBef>
                <a:spcPts val="0"/>
              </a:spcBef>
              <a:buNone/>
            </a:pPr>
            <a:r>
              <a:rPr lang="en-US" sz="1100" dirty="0">
                <a:latin typeface="Consolas"/>
                <a:cs typeface="Consolas"/>
              </a:rPr>
              <a:t>Begin step '</a:t>
            </a:r>
            <a:r>
              <a:rPr lang="en-US" sz="1100" dirty="0" err="1">
                <a:latin typeface="Consolas"/>
                <a:cs typeface="Consolas"/>
              </a:rPr>
              <a:t>v_BrowserStarted</a:t>
            </a:r>
            <a:r>
              <a:rPr lang="en-US" sz="1100" dirty="0">
                <a:latin typeface="Consolas"/>
                <a:cs typeface="Consolas"/>
              </a:rPr>
              <a:t>'</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v_BrowserStarted</a:t>
            </a:r>
            <a:r>
              <a:rPr lang="en-US" sz="1100" dirty="0">
                <a:solidFill>
                  <a:srgbClr val="0000FF"/>
                </a:solidFill>
                <a:latin typeface="Consolas"/>
                <a:cs typeface="Consolas"/>
              </a:rPr>
              <a:t>'</a:t>
            </a:r>
          </a:p>
          <a:p>
            <a:pPr marL="0" indent="0">
              <a:spcBef>
                <a:spcPts val="0"/>
              </a:spcBef>
              <a:buNone/>
            </a:pPr>
            <a:r>
              <a:rPr lang="en-US" sz="1100" dirty="0">
                <a:latin typeface="Consolas"/>
                <a:cs typeface="Consolas"/>
              </a:rPr>
              <a:t>Begin step '</a:t>
            </a:r>
            <a:r>
              <a:rPr lang="en-US" sz="1100" dirty="0" err="1">
                <a:latin typeface="Consolas"/>
                <a:cs typeface="Consolas"/>
              </a:rPr>
              <a:t>e_EnterBaseURL</a:t>
            </a:r>
            <a:r>
              <a:rPr lang="en-US" sz="1100" dirty="0">
                <a:latin typeface="Consolas"/>
                <a:cs typeface="Consolas"/>
              </a:rPr>
              <a:t>'</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e_EnterBaseURL</a:t>
            </a:r>
            <a:r>
              <a:rPr lang="en-US" sz="1100" dirty="0">
                <a:solidFill>
                  <a:srgbClr val="0000FF"/>
                </a:solidFill>
                <a:latin typeface="Consolas"/>
                <a:cs typeface="Consolas"/>
              </a:rPr>
              <a:t>'</a:t>
            </a:r>
          </a:p>
          <a:p>
            <a:pPr marL="0" indent="0">
              <a:spcBef>
                <a:spcPts val="0"/>
              </a:spcBef>
              <a:buNone/>
            </a:pPr>
            <a:r>
              <a:rPr lang="en-US" sz="1100" dirty="0">
                <a:latin typeface="Consolas"/>
                <a:cs typeface="Consolas"/>
              </a:rPr>
              <a:t>Begin step '</a:t>
            </a:r>
            <a:r>
              <a:rPr lang="en-US" sz="1100" dirty="0" err="1">
                <a:latin typeface="Consolas"/>
                <a:cs typeface="Consolas"/>
              </a:rPr>
              <a:t>v_BaseURL</a:t>
            </a:r>
            <a:r>
              <a:rPr lang="en-US" sz="1100" dirty="0">
                <a:latin typeface="Consolas"/>
                <a:cs typeface="Consolas"/>
              </a:rPr>
              <a:t>'</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v_BaseURL</a:t>
            </a:r>
            <a:r>
              <a:rPr lang="en-US" sz="1100" dirty="0">
                <a:solidFill>
                  <a:srgbClr val="0000FF"/>
                </a:solidFill>
                <a:latin typeface="Consolas"/>
                <a:cs typeface="Consolas"/>
              </a:rPr>
              <a:t>'</a:t>
            </a:r>
          </a:p>
          <a:p>
            <a:pPr marL="0" indent="0">
              <a:spcBef>
                <a:spcPts val="0"/>
              </a:spcBef>
              <a:buNone/>
            </a:pPr>
            <a:r>
              <a:rPr lang="en-US" sz="1100" dirty="0">
                <a:latin typeface="Consolas"/>
                <a:cs typeface="Consolas"/>
              </a:rPr>
              <a:t>Begin step '</a:t>
            </a:r>
            <a:r>
              <a:rPr lang="en-US" sz="1100" dirty="0" err="1">
                <a:latin typeface="Consolas"/>
                <a:cs typeface="Consolas"/>
              </a:rPr>
              <a:t>e_SearchBook</a:t>
            </a:r>
            <a:r>
              <a:rPr lang="en-US" sz="1100" dirty="0">
                <a:latin typeface="Consolas"/>
                <a:cs typeface="Consolas"/>
              </a:rPr>
              <a:t>'</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e_SearchBook</a:t>
            </a:r>
            <a:r>
              <a:rPr lang="en-US" sz="1100" dirty="0">
                <a:solidFill>
                  <a:srgbClr val="0000FF"/>
                </a:solidFill>
                <a:latin typeface="Consolas"/>
                <a:cs typeface="Consolas"/>
              </a:rPr>
              <a:t>'</a:t>
            </a:r>
          </a:p>
          <a:p>
            <a:pPr marL="0" indent="0">
              <a:spcBef>
                <a:spcPts val="0"/>
              </a:spcBef>
              <a:buNone/>
            </a:pPr>
            <a:r>
              <a:rPr lang="en-US" sz="1100" dirty="0">
                <a:latin typeface="Consolas"/>
                <a:cs typeface="Consolas"/>
              </a:rPr>
              <a:t>Begin step '</a:t>
            </a:r>
            <a:r>
              <a:rPr lang="en-US" sz="1100" dirty="0" err="1">
                <a:latin typeface="Consolas"/>
                <a:cs typeface="Consolas"/>
              </a:rPr>
              <a:t>v_SearchResult</a:t>
            </a:r>
            <a:r>
              <a:rPr lang="en-US" sz="1100" dirty="0">
                <a:latin typeface="Consolas"/>
                <a:cs typeface="Consolas"/>
              </a:rPr>
              <a:t>'</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v_SearchResult</a:t>
            </a:r>
            <a:r>
              <a:rPr lang="en-US" sz="1100" dirty="0">
                <a:solidFill>
                  <a:srgbClr val="0000FF"/>
                </a:solidFill>
                <a:latin typeface="Consolas"/>
                <a:cs typeface="Consolas"/>
              </a:rPr>
              <a:t>'</a:t>
            </a:r>
          </a:p>
          <a:p>
            <a:pPr marL="0" indent="0">
              <a:spcBef>
                <a:spcPts val="0"/>
              </a:spcBef>
              <a:buNone/>
            </a:pPr>
            <a:r>
              <a:rPr lang="en-US" sz="1100" dirty="0">
                <a:latin typeface="Consolas"/>
                <a:cs typeface="Consolas"/>
              </a:rPr>
              <a:t>Begin step '</a:t>
            </a:r>
            <a:r>
              <a:rPr lang="en-US" sz="1100" dirty="0" err="1">
                <a:latin typeface="Consolas"/>
                <a:cs typeface="Consolas"/>
              </a:rPr>
              <a:t>e_ShoppingCart</a:t>
            </a:r>
            <a:r>
              <a:rPr lang="en-US" sz="1100" dirty="0">
                <a:latin typeface="Consolas"/>
                <a:cs typeface="Consolas"/>
              </a:rPr>
              <a:t>'</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e_ShoppingCart</a:t>
            </a:r>
            <a:r>
              <a:rPr lang="en-US" sz="1100" dirty="0">
                <a:solidFill>
                  <a:srgbClr val="0000FF"/>
                </a:solidFill>
                <a:latin typeface="Consolas"/>
                <a:cs typeface="Consolas"/>
              </a:rPr>
              <a:t>'</a:t>
            </a:r>
          </a:p>
          <a:p>
            <a:pPr marL="0" indent="0">
              <a:spcBef>
                <a:spcPts val="0"/>
              </a:spcBef>
              <a:buNone/>
            </a:pPr>
            <a:r>
              <a:rPr lang="en-US" sz="1100" dirty="0">
                <a:latin typeface="Consolas"/>
                <a:cs typeface="Consolas"/>
              </a:rPr>
              <a:t>Begin step '</a:t>
            </a:r>
            <a:r>
              <a:rPr lang="en-US" sz="1100" dirty="0" err="1">
                <a:latin typeface="Consolas"/>
                <a:cs typeface="Consolas"/>
              </a:rPr>
              <a:t>v_ShoppingCart</a:t>
            </a:r>
            <a:r>
              <a:rPr lang="en-US" sz="1100" dirty="0">
                <a:latin typeface="Consolas"/>
                <a:cs typeface="Consolas"/>
              </a:rPr>
              <a:t>'</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v_ShoppingCart</a:t>
            </a:r>
            <a:r>
              <a:rPr lang="en-US" sz="1100" dirty="0">
                <a:solidFill>
                  <a:srgbClr val="0000FF"/>
                </a:solidFill>
                <a:latin typeface="Consolas"/>
                <a:cs typeface="Consolas"/>
              </a:rPr>
              <a:t>'</a:t>
            </a:r>
          </a:p>
          <a:p>
            <a:pPr marL="0" indent="0">
              <a:spcBef>
                <a:spcPts val="0"/>
              </a:spcBef>
              <a:buNone/>
            </a:pPr>
            <a:r>
              <a:rPr lang="en-US" sz="1100" dirty="0">
                <a:latin typeface="Consolas"/>
                <a:cs typeface="Consolas"/>
              </a:rPr>
              <a:t>Begin step '</a:t>
            </a:r>
            <a:r>
              <a:rPr lang="en-US" sz="1100" dirty="0" err="1">
                <a:latin typeface="Consolas"/>
                <a:cs typeface="Consolas"/>
              </a:rPr>
              <a:t>e_SearchBook</a:t>
            </a:r>
            <a:r>
              <a:rPr lang="en-US" sz="1100" dirty="0">
                <a:latin typeface="Consolas"/>
                <a:cs typeface="Consolas"/>
              </a:rPr>
              <a:t>'</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e_SearchBook</a:t>
            </a:r>
            <a:r>
              <a:rPr lang="en-US" sz="1100" dirty="0">
                <a:solidFill>
                  <a:srgbClr val="0000FF"/>
                </a:solidFill>
                <a:latin typeface="Consolas"/>
                <a:cs typeface="Consolas"/>
              </a:rPr>
              <a:t>'</a:t>
            </a:r>
          </a:p>
          <a:p>
            <a:pPr marL="0" indent="0">
              <a:spcBef>
                <a:spcPts val="0"/>
              </a:spcBef>
              <a:buNone/>
            </a:pPr>
            <a:r>
              <a:rPr lang="en-US" sz="1100" dirty="0">
                <a:latin typeface="Consolas"/>
                <a:cs typeface="Consolas"/>
              </a:rPr>
              <a:t>Begin step '</a:t>
            </a:r>
            <a:r>
              <a:rPr lang="en-US" sz="1100" dirty="0" err="1">
                <a:latin typeface="Consolas"/>
                <a:cs typeface="Consolas"/>
              </a:rPr>
              <a:t>v_SearchResult</a:t>
            </a:r>
            <a:r>
              <a:rPr lang="en-US" sz="1100" dirty="0">
                <a:latin typeface="Consolas"/>
                <a:cs typeface="Consolas"/>
              </a:rPr>
              <a:t>'</a:t>
            </a:r>
          </a:p>
          <a:p>
            <a:pPr marL="0" indent="0">
              <a:spcBef>
                <a:spcPts val="0"/>
              </a:spcBef>
              <a:buNone/>
            </a:pPr>
            <a:r>
              <a:rPr lang="en-US" sz="1100" dirty="0">
                <a:solidFill>
                  <a:srgbClr val="0000FF"/>
                </a:solidFill>
                <a:latin typeface="Consolas"/>
                <a:cs typeface="Consolas"/>
              </a:rPr>
              <a:t>Passed step '</a:t>
            </a:r>
            <a:r>
              <a:rPr lang="en-US" sz="1100" dirty="0" err="1">
                <a:solidFill>
                  <a:srgbClr val="0000FF"/>
                </a:solidFill>
                <a:latin typeface="Consolas"/>
                <a:cs typeface="Consolas"/>
              </a:rPr>
              <a:t>v_SearchResult</a:t>
            </a:r>
            <a:r>
              <a:rPr lang="en-US" sz="1100" dirty="0">
                <a:solidFill>
                  <a:srgbClr val="0000FF"/>
                </a:solidFill>
                <a:latin typeface="Consolas"/>
                <a:cs typeface="Consolas"/>
              </a:rPr>
              <a:t>'</a:t>
            </a:r>
          </a:p>
          <a:p>
            <a:pPr marL="0" indent="0">
              <a:spcBef>
                <a:spcPts val="0"/>
              </a:spcBef>
              <a:buNone/>
            </a:pPr>
            <a:r>
              <a:rPr lang="en-US" sz="1100" dirty="0">
                <a:latin typeface="Consolas"/>
                <a:cs typeface="Consolas"/>
              </a:rPr>
              <a:t>Begin step '</a:t>
            </a:r>
            <a:r>
              <a:rPr lang="en-US" sz="1100" dirty="0" err="1">
                <a:latin typeface="Consolas"/>
                <a:cs typeface="Consolas"/>
              </a:rPr>
              <a:t>e_ClickBook</a:t>
            </a:r>
            <a:r>
              <a:rPr lang="en-US" sz="1100" dirty="0">
                <a:latin typeface="Consolas"/>
                <a:cs typeface="Consolas"/>
              </a:rPr>
              <a:t>'</a:t>
            </a:r>
          </a:p>
          <a:p>
            <a:pPr marL="0" indent="0">
              <a:spcBef>
                <a:spcPts val="0"/>
              </a:spcBef>
              <a:buNone/>
            </a:pPr>
            <a:r>
              <a:rPr lang="is-IS" sz="1100" dirty="0">
                <a:latin typeface="Consolas"/>
                <a:cs typeface="Consolas"/>
              </a:rPr>
              <a:t>…</a:t>
            </a:r>
            <a:endParaRPr lang="en-US" sz="1100" dirty="0">
              <a:latin typeface="Consolas"/>
              <a:cs typeface="Consolas"/>
            </a:endParaRPr>
          </a:p>
          <a:p>
            <a:pPr marL="0" indent="0">
              <a:spcBef>
                <a:spcPts val="0"/>
              </a:spcBef>
              <a:buNone/>
            </a:pPr>
            <a:endParaRPr lang="en-US" sz="1100" dirty="0">
              <a:latin typeface="Consolas"/>
              <a:cs typeface="Consolas"/>
            </a:endParaRPr>
          </a:p>
        </p:txBody>
      </p:sp>
      <p:sp>
        <p:nvSpPr>
          <p:cNvPr id="5" name="TextBox 4"/>
          <p:cNvSpPr txBox="1"/>
          <p:nvPr/>
        </p:nvSpPr>
        <p:spPr>
          <a:xfrm>
            <a:off x="3296550" y="2896591"/>
            <a:ext cx="5551331" cy="400110"/>
          </a:xfrm>
          <a:prstGeom prst="rect">
            <a:avLst/>
          </a:prstGeom>
          <a:noFill/>
        </p:spPr>
        <p:txBody>
          <a:bodyPr wrap="square" rtlCol="0">
            <a:spAutoFit/>
          </a:bodyPr>
          <a:lstStyle/>
          <a:p>
            <a:r>
              <a:rPr lang="en-US" sz="2000" b="1" dirty="0" err="1">
                <a:latin typeface="Gill Sans MT"/>
                <a:cs typeface="Gill Sans MT"/>
              </a:rPr>
              <a:t>GraphWalker</a:t>
            </a:r>
            <a:r>
              <a:rPr lang="en-US" sz="2000" b="1" dirty="0">
                <a:latin typeface="Gill Sans MT"/>
                <a:cs typeface="Gill Sans MT"/>
              </a:rPr>
              <a:t> generates paths of activity</a:t>
            </a:r>
          </a:p>
        </p:txBody>
      </p:sp>
      <p:sp>
        <p:nvSpPr>
          <p:cNvPr id="6" name="TextBox 5"/>
          <p:cNvSpPr txBox="1"/>
          <p:nvPr/>
        </p:nvSpPr>
        <p:spPr>
          <a:xfrm>
            <a:off x="3339363" y="3781264"/>
            <a:ext cx="5465706" cy="1015663"/>
          </a:xfrm>
          <a:prstGeom prst="rect">
            <a:avLst/>
          </a:prstGeom>
          <a:noFill/>
        </p:spPr>
        <p:txBody>
          <a:bodyPr wrap="square" rtlCol="0">
            <a:spAutoFit/>
          </a:bodyPr>
          <a:lstStyle/>
          <a:p>
            <a:r>
              <a:rPr lang="en-US" sz="2000" b="1" dirty="0">
                <a:latin typeface="Gill Sans MT"/>
                <a:cs typeface="Gill Sans MT"/>
              </a:rPr>
              <a:t>The ‘hooks’ into external code used to: </a:t>
            </a:r>
          </a:p>
          <a:p>
            <a:pPr marL="800100" lvl="1" indent="-342900">
              <a:buFont typeface="+mj-lt"/>
              <a:buAutoNum type="arabicPeriod"/>
            </a:pPr>
            <a:r>
              <a:rPr lang="en-US" sz="2000" b="1" dirty="0">
                <a:latin typeface="Gill Sans MT"/>
                <a:cs typeface="Gill Sans MT"/>
              </a:rPr>
              <a:t>invoke actions, and </a:t>
            </a:r>
          </a:p>
          <a:p>
            <a:pPr marL="800100" lvl="1" indent="-342900">
              <a:buFont typeface="+mj-lt"/>
              <a:buAutoNum type="arabicPeriod"/>
            </a:pPr>
            <a:r>
              <a:rPr lang="en-US" sz="2000" b="1" dirty="0">
                <a:latin typeface="Gill Sans MT"/>
                <a:cs typeface="Gill Sans MT"/>
              </a:rPr>
              <a:t>verify the status at each step</a:t>
            </a:r>
          </a:p>
        </p:txBody>
      </p:sp>
    </p:spTree>
    <p:extLst>
      <p:ext uri="{BB962C8B-B14F-4D97-AF65-F5344CB8AC3E}">
        <p14:creationId xmlns:p14="http://schemas.microsoft.com/office/powerpoint/2010/main" val="2281938100"/>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Markov Chains</a:t>
            </a:r>
          </a:p>
        </p:txBody>
      </p:sp>
    </p:spTree>
    <p:extLst>
      <p:ext uri="{BB962C8B-B14F-4D97-AF65-F5344CB8AC3E}">
        <p14:creationId xmlns:p14="http://schemas.microsoft.com/office/powerpoint/2010/main" val="1735217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2"/>
          <p:cNvSpPr>
            <a:spLocks noGrp="1" noChangeArrowheads="1"/>
          </p:cNvSpPr>
          <p:nvPr>
            <p:ph type="title"/>
          </p:nvPr>
        </p:nvSpPr>
        <p:spPr/>
        <p:txBody>
          <a:bodyPr lIns="91440" tIns="45720" rIns="91440" bIns="45720" anchor="t"/>
          <a:lstStyle/>
          <a:p>
            <a:r>
              <a:rPr lang="en-US" dirty="0">
                <a:latin typeface="Gill Sans MT" charset="0"/>
                <a:ea typeface="Gill Sans MT" charset="0"/>
                <a:cs typeface="Gill Sans MT" charset="0"/>
              </a:rPr>
              <a:t>Markov Chains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65</a:t>
            </a:fld>
            <a:endParaRPr lang="en-US" dirty="0"/>
          </a:p>
        </p:txBody>
      </p:sp>
      <p:sp>
        <p:nvSpPr>
          <p:cNvPr id="123909" name="Rectangle 3"/>
          <p:cNvSpPr>
            <a:spLocks noGrp="1" noChangeArrowheads="1"/>
          </p:cNvSpPr>
          <p:nvPr>
            <p:ph sz="quarter" idx="1"/>
          </p:nvPr>
        </p:nvSpPr>
        <p:spPr>
          <a:xfrm>
            <a:off x="457200" y="969819"/>
            <a:ext cx="8229600" cy="4937760"/>
          </a:xfrm>
        </p:spPr>
        <p:txBody>
          <a:bodyPr lIns="91440" tIns="45720" rIns="91440" bIns="45720"/>
          <a:lstStyle/>
          <a:p>
            <a:pPr marL="0" indent="0">
              <a:spcBef>
                <a:spcPts val="0"/>
              </a:spcBef>
              <a:spcAft>
                <a:spcPts val="1200"/>
              </a:spcAft>
              <a:buNone/>
            </a:pPr>
            <a:r>
              <a:rPr lang="en-US" sz="2800" dirty="0">
                <a:latin typeface="Gill Sans MT" charset="0"/>
                <a:ea typeface="Gill Sans MT" charset="0"/>
                <a:cs typeface="Gill Sans MT" charset="0"/>
              </a:rPr>
              <a:t>Markov chains are extensions of finite state machines.</a:t>
            </a:r>
            <a:endParaRPr lang="en-US" sz="2800" b="1" dirty="0">
              <a:latin typeface="Gill Sans MT" charset="0"/>
              <a:ea typeface="Gill Sans MT" charset="0"/>
              <a:cs typeface="Gill Sans MT" charset="0"/>
            </a:endParaRPr>
          </a:p>
          <a:p>
            <a:pPr marL="0" indent="0">
              <a:buNone/>
            </a:pPr>
            <a:r>
              <a:rPr lang="en-US" sz="2800" dirty="0">
                <a:latin typeface="Gill Sans MT" charset="0"/>
                <a:ea typeface="Gill Sans MT" charset="0"/>
                <a:cs typeface="Gill Sans MT" charset="0"/>
              </a:rPr>
              <a:t>Definition:  A Markov chain is a </a:t>
            </a:r>
            <a:r>
              <a:rPr lang="en-US" sz="2800" i="1" dirty="0">
                <a:latin typeface="Gill Sans MT" charset="0"/>
                <a:ea typeface="Gill Sans MT" charset="0"/>
                <a:cs typeface="Gill Sans MT" charset="0"/>
                <a:hlinkClick r:id="rId3"/>
              </a:rPr>
              <a:t>finite state machine</a:t>
            </a:r>
            <a:r>
              <a:rPr lang="en-US" sz="2800" dirty="0">
                <a:latin typeface="Gill Sans MT" charset="0"/>
                <a:ea typeface="Gill Sans MT" charset="0"/>
                <a:cs typeface="Gill Sans MT" charset="0"/>
              </a:rPr>
              <a:t> with probabilities for each transition, that is, a probability that the next state is s</a:t>
            </a:r>
            <a:r>
              <a:rPr lang="en-US" sz="2800" baseline="-25000" dirty="0">
                <a:latin typeface="Gill Sans MT" charset="0"/>
                <a:ea typeface="Gill Sans MT" charset="0"/>
                <a:cs typeface="Gill Sans MT" charset="0"/>
              </a:rPr>
              <a:t>j</a:t>
            </a:r>
            <a:r>
              <a:rPr lang="en-US" sz="2800" dirty="0">
                <a:latin typeface="Gill Sans MT" charset="0"/>
                <a:ea typeface="Gill Sans MT" charset="0"/>
                <a:cs typeface="Gill Sans MT" charset="0"/>
              </a:rPr>
              <a:t> given that the current state is s</a:t>
            </a:r>
            <a:r>
              <a:rPr lang="en-US" sz="2800" baseline="-25000" dirty="0">
                <a:latin typeface="Gill Sans MT" charset="0"/>
                <a:ea typeface="Gill Sans MT" charset="0"/>
                <a:cs typeface="Gill Sans MT" charset="0"/>
              </a:rPr>
              <a:t>i </a:t>
            </a:r>
          </a:p>
        </p:txBody>
      </p:sp>
      <p:pic>
        <p:nvPicPr>
          <p:cNvPr id="3" name="Picture 2"/>
          <p:cNvPicPr>
            <a:picLocks noChangeAspect="1"/>
          </p:cNvPicPr>
          <p:nvPr/>
        </p:nvPicPr>
        <p:blipFill>
          <a:blip r:embed="rId4"/>
          <a:stretch>
            <a:fillRect/>
          </a:stretch>
        </p:blipFill>
        <p:spPr>
          <a:xfrm>
            <a:off x="3175000" y="3335648"/>
            <a:ext cx="2794000" cy="2794000"/>
          </a:xfrm>
          <a:prstGeom prst="rect">
            <a:avLst/>
          </a:prstGeom>
        </p:spPr>
      </p:pic>
    </p:spTree>
    <p:extLst>
      <p:ext uri="{BB962C8B-B14F-4D97-AF65-F5344CB8AC3E}">
        <p14:creationId xmlns:p14="http://schemas.microsoft.com/office/powerpoint/2010/main" val="1172521034"/>
      </p:ext>
    </p:extLst>
  </p:cSld>
  <p:clrMapOvr>
    <a:masterClrMapping/>
  </p:clrMapOvr>
  <p:transition spd="slow" advTm="16496">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67" name="Group 15"/>
          <p:cNvGrpSpPr>
            <a:grpSpLocks/>
          </p:cNvGrpSpPr>
          <p:nvPr/>
        </p:nvGrpSpPr>
        <p:grpSpPr bwMode="auto">
          <a:xfrm>
            <a:off x="330200" y="946231"/>
            <a:ext cx="5334000" cy="5257800"/>
            <a:chOff x="768" y="912"/>
            <a:chExt cx="2940" cy="3072"/>
          </a:xfrm>
        </p:grpSpPr>
        <p:pic>
          <p:nvPicPr>
            <p:cNvPr id="125958" name="Picture 5"/>
            <p:cNvPicPr>
              <a:picLocks noChangeAspect="1" noChangeArrowheads="1"/>
            </p:cNvPicPr>
            <p:nvPr/>
          </p:nvPicPr>
          <p:blipFill>
            <a:blip r:embed="rId3" cstate="print"/>
            <a:srcRect/>
            <a:stretch>
              <a:fillRect/>
            </a:stretch>
          </p:blipFill>
          <p:spPr bwMode="auto">
            <a:xfrm>
              <a:off x="768" y="912"/>
              <a:ext cx="2940" cy="3072"/>
            </a:xfrm>
            <a:prstGeom prst="rect">
              <a:avLst/>
            </a:prstGeom>
            <a:noFill/>
            <a:ln w="9525">
              <a:noFill/>
              <a:miter lim="800000"/>
              <a:headEnd/>
              <a:tailEnd/>
            </a:ln>
          </p:spPr>
        </p:pic>
        <p:sp>
          <p:nvSpPr>
            <p:cNvPr id="125960" name="Text Box 7"/>
            <p:cNvSpPr txBox="1">
              <a:spLocks noChangeArrowheads="1"/>
            </p:cNvSpPr>
            <p:nvPr/>
          </p:nvSpPr>
          <p:spPr bwMode="auto">
            <a:xfrm>
              <a:off x="2784" y="3024"/>
              <a:ext cx="480" cy="214"/>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0.8</a:t>
              </a:r>
            </a:p>
          </p:txBody>
        </p:sp>
        <p:sp>
          <p:nvSpPr>
            <p:cNvPr id="125961" name="Text Box 8"/>
            <p:cNvSpPr txBox="1">
              <a:spLocks noChangeArrowheads="1"/>
            </p:cNvSpPr>
            <p:nvPr/>
          </p:nvSpPr>
          <p:spPr bwMode="auto">
            <a:xfrm>
              <a:off x="1344" y="3120"/>
              <a:ext cx="480" cy="215"/>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1.0</a:t>
              </a:r>
            </a:p>
          </p:txBody>
        </p:sp>
        <p:sp>
          <p:nvSpPr>
            <p:cNvPr id="125962" name="Text Box 9"/>
            <p:cNvSpPr txBox="1">
              <a:spLocks noChangeArrowheads="1"/>
            </p:cNvSpPr>
            <p:nvPr/>
          </p:nvSpPr>
          <p:spPr bwMode="auto">
            <a:xfrm>
              <a:off x="3024" y="1728"/>
              <a:ext cx="480" cy="214"/>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1.0</a:t>
              </a:r>
            </a:p>
          </p:txBody>
        </p:sp>
        <p:sp>
          <p:nvSpPr>
            <p:cNvPr id="125963" name="Text Box 10"/>
            <p:cNvSpPr txBox="1">
              <a:spLocks noChangeArrowheads="1"/>
            </p:cNvSpPr>
            <p:nvPr/>
          </p:nvSpPr>
          <p:spPr bwMode="auto">
            <a:xfrm>
              <a:off x="2064" y="2208"/>
              <a:ext cx="432" cy="214"/>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0.2</a:t>
              </a:r>
            </a:p>
          </p:txBody>
        </p:sp>
        <p:sp>
          <p:nvSpPr>
            <p:cNvPr id="125964" name="Rectangle 11"/>
            <p:cNvSpPr>
              <a:spLocks noChangeArrowheads="1"/>
            </p:cNvSpPr>
            <p:nvPr/>
          </p:nvSpPr>
          <p:spPr bwMode="auto">
            <a:xfrm>
              <a:off x="2112" y="2640"/>
              <a:ext cx="279" cy="216"/>
            </a:xfrm>
            <a:prstGeom prst="rect">
              <a:avLst/>
            </a:prstGeom>
            <a:noFill/>
            <a:ln w="9525">
              <a:noFill/>
              <a:miter lim="800000"/>
              <a:headEnd/>
              <a:tailEnd/>
            </a:ln>
          </p:spPr>
          <p:txBody>
            <a:bodyPr wrap="none">
              <a:spAutoFit/>
            </a:bodyPr>
            <a:lstStyle/>
            <a:p>
              <a:pPr eaLnBrk="1" hangingPunct="1"/>
              <a:r>
                <a:rPr lang="en-US" sz="1800" dirty="0">
                  <a:latin typeface="Arial" charset="0"/>
                </a:rPr>
                <a:t>0.2</a:t>
              </a:r>
            </a:p>
          </p:txBody>
        </p:sp>
        <p:sp>
          <p:nvSpPr>
            <p:cNvPr id="125965" name="Text Box 12"/>
            <p:cNvSpPr txBox="1">
              <a:spLocks noChangeArrowheads="1"/>
            </p:cNvSpPr>
            <p:nvPr/>
          </p:nvSpPr>
          <p:spPr bwMode="auto">
            <a:xfrm>
              <a:off x="1296" y="1824"/>
              <a:ext cx="480" cy="214"/>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0.8</a:t>
              </a:r>
            </a:p>
          </p:txBody>
        </p:sp>
      </p:grpSp>
      <p:sp>
        <p:nvSpPr>
          <p:cNvPr id="125956" name="Rectangle 2"/>
          <p:cNvSpPr>
            <a:spLocks noGrp="1" noChangeArrowheads="1"/>
          </p:cNvSpPr>
          <p:nvPr>
            <p:ph type="title"/>
          </p:nvPr>
        </p:nvSpPr>
        <p:spPr>
          <a:xfrm>
            <a:off x="457200" y="228600"/>
            <a:ext cx="5562600" cy="914400"/>
          </a:xfrm>
        </p:spPr>
        <p:txBody>
          <a:bodyPr>
            <a:normAutofit fontScale="90000"/>
          </a:bodyPr>
          <a:lstStyle/>
          <a:p>
            <a:r>
              <a:rPr lang="en-US" dirty="0"/>
              <a:t>FSM/Markov Chain with</a:t>
            </a:r>
            <a:br>
              <a:rPr lang="en-US" dirty="0"/>
            </a:br>
            <a:r>
              <a:rPr lang="en-US" dirty="0"/>
              <a:t> probabilities for transitions</a:t>
            </a:r>
          </a:p>
        </p:txBody>
      </p:sp>
      <p:sp>
        <p:nvSpPr>
          <p:cNvPr id="14" name="Slide Number Placeholder 13"/>
          <p:cNvSpPr>
            <a:spLocks noGrp="1"/>
          </p:cNvSpPr>
          <p:nvPr>
            <p:ph type="sldNum" sz="quarter" idx="12"/>
          </p:nvPr>
        </p:nvSpPr>
        <p:spPr/>
        <p:txBody>
          <a:bodyPr/>
          <a:lstStyle/>
          <a:p>
            <a:fld id="{F37AAC58-F4AF-4259-A743-B8A5D13D3586}" type="slidenum">
              <a:rPr lang="en-US" smtClean="0"/>
              <a:pPr/>
              <a:t>66</a:t>
            </a:fld>
            <a:endParaRPr lang="en-US" dirty="0"/>
          </a:p>
        </p:txBody>
      </p:sp>
      <p:sp>
        <p:nvSpPr>
          <p:cNvPr id="125957" name="Text Box 4"/>
          <p:cNvSpPr txBox="1">
            <a:spLocks noChangeArrowheads="1"/>
          </p:cNvSpPr>
          <p:nvPr/>
        </p:nvSpPr>
        <p:spPr bwMode="auto">
          <a:xfrm>
            <a:off x="6553200" y="5791200"/>
            <a:ext cx="1752600" cy="304800"/>
          </a:xfrm>
          <a:prstGeom prst="rect">
            <a:avLst/>
          </a:prstGeom>
          <a:solidFill>
            <a:srgbClr val="FFFF99"/>
          </a:solidFill>
          <a:ln w="9525">
            <a:noFill/>
            <a:miter lim="800000"/>
            <a:headEnd/>
            <a:tailEnd/>
          </a:ln>
        </p:spPr>
        <p:txBody>
          <a:bodyPr>
            <a:spAutoFit/>
          </a:bodyPr>
          <a:lstStyle/>
          <a:p>
            <a:pPr eaLnBrk="1" hangingPunct="1">
              <a:spcBef>
                <a:spcPct val="50000"/>
              </a:spcBef>
            </a:pPr>
            <a:r>
              <a:rPr lang="en-US" sz="1400" i="1" dirty="0">
                <a:solidFill>
                  <a:srgbClr val="CC0000"/>
                </a:solidFill>
                <a:latin typeface="Arial" charset="0"/>
              </a:rPr>
              <a:t>Wikipedia</a:t>
            </a:r>
          </a:p>
        </p:txBody>
      </p:sp>
      <p:sp>
        <p:nvSpPr>
          <p:cNvPr id="125959" name="Text Box 6"/>
          <p:cNvSpPr txBox="1">
            <a:spLocks noChangeArrowheads="1"/>
          </p:cNvSpPr>
          <p:nvPr/>
        </p:nvSpPr>
        <p:spPr bwMode="auto">
          <a:xfrm>
            <a:off x="5867400" y="1524000"/>
            <a:ext cx="3048000" cy="4893647"/>
          </a:xfrm>
          <a:prstGeom prst="rect">
            <a:avLst/>
          </a:prstGeom>
          <a:noFill/>
          <a:ln w="9525">
            <a:noFill/>
            <a:miter lim="800000"/>
            <a:headEnd/>
            <a:tailEnd/>
          </a:ln>
        </p:spPr>
        <p:txBody>
          <a:bodyPr>
            <a:spAutoFit/>
          </a:bodyPr>
          <a:lstStyle/>
          <a:p>
            <a:pPr eaLnBrk="1" hangingPunct="1">
              <a:spcBef>
                <a:spcPct val="50000"/>
              </a:spcBef>
            </a:pPr>
            <a:r>
              <a:rPr lang="en-US" sz="2400" dirty="0">
                <a:solidFill>
                  <a:srgbClr val="CC0000"/>
                </a:solidFill>
                <a:latin typeface="Gill Sans MT" charset="0"/>
                <a:ea typeface="Gill Sans MT" charset="0"/>
                <a:cs typeface="Gill Sans MT" charset="0"/>
              </a:rPr>
              <a:t>Garage Door Opener Example</a:t>
            </a:r>
          </a:p>
          <a:p>
            <a:pPr eaLnBrk="1" hangingPunct="1">
              <a:spcBef>
                <a:spcPct val="50000"/>
              </a:spcBef>
            </a:pPr>
            <a:r>
              <a:rPr lang="en-US" sz="2400" dirty="0">
                <a:solidFill>
                  <a:srgbClr val="000000"/>
                </a:solidFill>
                <a:latin typeface="Gill Sans MT" charset="0"/>
                <a:ea typeface="Gill Sans MT" charset="0"/>
                <a:cs typeface="Gill Sans MT" charset="0"/>
              </a:rPr>
              <a:t>If in state </a:t>
            </a:r>
            <a:r>
              <a:rPr lang="en-US" sz="2400" b="1" i="1" dirty="0">
                <a:solidFill>
                  <a:srgbClr val="000000"/>
                </a:solidFill>
                <a:latin typeface="Gill Sans MT" charset="0"/>
                <a:ea typeface="Gill Sans MT" charset="0"/>
                <a:cs typeface="Gill Sans MT" charset="0"/>
              </a:rPr>
              <a:t>Opening</a:t>
            </a:r>
            <a:r>
              <a:rPr lang="en-US" sz="2400" dirty="0">
                <a:solidFill>
                  <a:srgbClr val="000000"/>
                </a:solidFill>
                <a:latin typeface="Gill Sans MT" charset="0"/>
                <a:ea typeface="Gill Sans MT" charset="0"/>
                <a:cs typeface="Gill Sans MT" charset="0"/>
              </a:rPr>
              <a:t>, the probability of moving to state </a:t>
            </a:r>
            <a:r>
              <a:rPr lang="en-US" sz="2400" b="1" i="1" dirty="0">
                <a:solidFill>
                  <a:srgbClr val="000000"/>
                </a:solidFill>
                <a:latin typeface="Gill Sans MT" charset="0"/>
                <a:ea typeface="Gill Sans MT" charset="0"/>
                <a:cs typeface="Gill Sans MT" charset="0"/>
              </a:rPr>
              <a:t>Open</a:t>
            </a:r>
            <a:r>
              <a:rPr lang="en-US" sz="2400" dirty="0">
                <a:solidFill>
                  <a:srgbClr val="000000"/>
                </a:solidFill>
                <a:latin typeface="Gill Sans MT" charset="0"/>
                <a:ea typeface="Gill Sans MT" charset="0"/>
                <a:cs typeface="Gill Sans MT" charset="0"/>
              </a:rPr>
              <a:t> is 0.8 and 0.2 that you’ll move to state </a:t>
            </a:r>
            <a:r>
              <a:rPr lang="en-US" sz="2400" b="1" i="1" dirty="0">
                <a:solidFill>
                  <a:srgbClr val="000000"/>
                </a:solidFill>
                <a:latin typeface="Gill Sans MT" charset="0"/>
                <a:ea typeface="Gill Sans MT" charset="0"/>
                <a:cs typeface="Gill Sans MT" charset="0"/>
              </a:rPr>
              <a:t>Closing</a:t>
            </a:r>
          </a:p>
          <a:p>
            <a:pPr eaLnBrk="1" hangingPunct="1">
              <a:spcBef>
                <a:spcPct val="50000"/>
              </a:spcBef>
            </a:pPr>
            <a:endParaRPr lang="en-US" sz="1800" i="1" dirty="0">
              <a:solidFill>
                <a:srgbClr val="CC0000"/>
              </a:solidFill>
              <a:latin typeface="Arial" charset="0"/>
            </a:endParaRPr>
          </a:p>
          <a:p>
            <a:pPr eaLnBrk="1" hangingPunct="1">
              <a:spcBef>
                <a:spcPct val="50000"/>
              </a:spcBef>
            </a:pPr>
            <a:endParaRPr lang="en-US" sz="1800" i="1" dirty="0">
              <a:solidFill>
                <a:srgbClr val="CC0000"/>
              </a:solidFill>
              <a:latin typeface="Arial" charset="0"/>
            </a:endParaRPr>
          </a:p>
          <a:p>
            <a:pPr eaLnBrk="1" hangingPunct="1">
              <a:spcBef>
                <a:spcPct val="50000"/>
              </a:spcBef>
            </a:pPr>
            <a:endParaRPr lang="en-US" sz="1800" i="1" dirty="0">
              <a:solidFill>
                <a:srgbClr val="CC0000"/>
              </a:solidFill>
              <a:latin typeface="Arial" charset="0"/>
            </a:endParaRPr>
          </a:p>
          <a:p>
            <a:pPr eaLnBrk="1" hangingPunct="1">
              <a:spcBef>
                <a:spcPct val="50000"/>
              </a:spcBef>
            </a:pPr>
            <a:endParaRPr lang="en-US" sz="1800" i="1" dirty="0">
              <a:solidFill>
                <a:srgbClr val="CC0000"/>
              </a:solidFill>
              <a:latin typeface="Arial" charset="0"/>
            </a:endParaRPr>
          </a:p>
        </p:txBody>
      </p:sp>
    </p:spTree>
    <p:extLst>
      <p:ext uri="{BB962C8B-B14F-4D97-AF65-F5344CB8AC3E}">
        <p14:creationId xmlns:p14="http://schemas.microsoft.com/office/powerpoint/2010/main" val="781035985"/>
      </p:ext>
    </p:extLst>
  </p:cSld>
  <p:clrMapOvr>
    <a:masterClrMapping/>
  </p:clrMapOvr>
  <p:transition spd="slow" advTm="39945">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normAutofit/>
          </a:bodyPr>
          <a:lstStyle/>
          <a:p>
            <a:r>
              <a:rPr lang="en-US" dirty="0">
                <a:latin typeface="Gill Sans MT" charset="0"/>
                <a:ea typeface="Gill Sans MT" charset="0"/>
                <a:cs typeface="Gill Sans MT" charset="0"/>
              </a:rPr>
              <a:t>Markov Chains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67</a:t>
            </a:fld>
            <a:endParaRPr lang="en-US" dirty="0"/>
          </a:p>
        </p:txBody>
      </p:sp>
      <p:sp>
        <p:nvSpPr>
          <p:cNvPr id="128002" name="Content Placeholder 5"/>
          <p:cNvSpPr>
            <a:spLocks noGrp="1"/>
          </p:cNvSpPr>
          <p:nvPr>
            <p:ph sz="quarter" idx="1"/>
          </p:nvPr>
        </p:nvSpPr>
        <p:spPr>
          <a:xfrm>
            <a:off x="457200" y="1219200"/>
            <a:ext cx="4583420" cy="4937760"/>
          </a:xfrm>
        </p:spPr>
        <p:txBody>
          <a:bodyPr/>
          <a:lstStyle/>
          <a:p>
            <a:pPr marL="0" indent="0">
              <a:buNone/>
            </a:pPr>
            <a:r>
              <a:rPr lang="en-US" sz="2800" dirty="0">
                <a:latin typeface="Gill Sans MT" charset="0"/>
                <a:ea typeface="Gill Sans MT" charset="0"/>
                <a:cs typeface="Gill Sans MT" charset="0"/>
              </a:rPr>
              <a:t>How do we use the probability in testing?</a:t>
            </a:r>
          </a:p>
          <a:p>
            <a:pPr marL="457200" lvl="1" indent="0">
              <a:buNone/>
            </a:pPr>
            <a:r>
              <a:rPr lang="en-US" sz="2400" dirty="0">
                <a:latin typeface="Gill Sans MT" charset="0"/>
                <a:ea typeface="Gill Sans MT" charset="0"/>
                <a:cs typeface="Gill Sans MT" charset="0"/>
              </a:rPr>
              <a:t>We still need to test all combinations</a:t>
            </a:r>
          </a:p>
          <a:p>
            <a:pPr marL="0" indent="0">
              <a:buNone/>
            </a:pPr>
            <a:r>
              <a:rPr lang="en-US" sz="2800" dirty="0">
                <a:latin typeface="Gill Sans MT" charset="0"/>
                <a:ea typeface="Gill Sans MT" charset="0"/>
                <a:cs typeface="Gill Sans MT" charset="0"/>
              </a:rPr>
              <a:t>Probabilities provide important clues for load, stress, and reliability testing as as well as in simulations</a:t>
            </a:r>
          </a:p>
        </p:txBody>
      </p:sp>
      <p:grpSp>
        <p:nvGrpSpPr>
          <p:cNvPr id="9" name="Group 15"/>
          <p:cNvGrpSpPr>
            <a:grpSpLocks/>
          </p:cNvGrpSpPr>
          <p:nvPr/>
        </p:nvGrpSpPr>
        <p:grpSpPr bwMode="auto">
          <a:xfrm>
            <a:off x="4583874" y="1059180"/>
            <a:ext cx="3609769" cy="3999708"/>
            <a:chOff x="768" y="912"/>
            <a:chExt cx="2940" cy="3072"/>
          </a:xfrm>
        </p:grpSpPr>
        <p:pic>
          <p:nvPicPr>
            <p:cNvPr id="10" name="Picture 5"/>
            <p:cNvPicPr>
              <a:picLocks noChangeAspect="1" noChangeArrowheads="1"/>
            </p:cNvPicPr>
            <p:nvPr/>
          </p:nvPicPr>
          <p:blipFill>
            <a:blip r:embed="rId3" cstate="print"/>
            <a:srcRect/>
            <a:stretch>
              <a:fillRect/>
            </a:stretch>
          </p:blipFill>
          <p:spPr bwMode="auto">
            <a:xfrm>
              <a:off x="768" y="912"/>
              <a:ext cx="2940" cy="3072"/>
            </a:xfrm>
            <a:prstGeom prst="rect">
              <a:avLst/>
            </a:prstGeom>
            <a:noFill/>
            <a:ln w="9525">
              <a:noFill/>
              <a:miter lim="800000"/>
              <a:headEnd/>
              <a:tailEnd/>
            </a:ln>
          </p:spPr>
        </p:pic>
        <p:sp>
          <p:nvSpPr>
            <p:cNvPr id="11" name="Text Box 7"/>
            <p:cNvSpPr txBox="1">
              <a:spLocks noChangeArrowheads="1"/>
            </p:cNvSpPr>
            <p:nvPr/>
          </p:nvSpPr>
          <p:spPr bwMode="auto">
            <a:xfrm>
              <a:off x="2784" y="3024"/>
              <a:ext cx="480" cy="214"/>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0.8</a:t>
              </a:r>
            </a:p>
          </p:txBody>
        </p:sp>
        <p:sp>
          <p:nvSpPr>
            <p:cNvPr id="12" name="Text Box 8"/>
            <p:cNvSpPr txBox="1">
              <a:spLocks noChangeArrowheads="1"/>
            </p:cNvSpPr>
            <p:nvPr/>
          </p:nvSpPr>
          <p:spPr bwMode="auto">
            <a:xfrm>
              <a:off x="1344" y="3120"/>
              <a:ext cx="480" cy="215"/>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1.0</a:t>
              </a:r>
            </a:p>
          </p:txBody>
        </p:sp>
        <p:sp>
          <p:nvSpPr>
            <p:cNvPr id="13" name="Text Box 9"/>
            <p:cNvSpPr txBox="1">
              <a:spLocks noChangeArrowheads="1"/>
            </p:cNvSpPr>
            <p:nvPr/>
          </p:nvSpPr>
          <p:spPr bwMode="auto">
            <a:xfrm>
              <a:off x="3024" y="1728"/>
              <a:ext cx="480" cy="214"/>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1.0</a:t>
              </a:r>
            </a:p>
          </p:txBody>
        </p:sp>
        <p:sp>
          <p:nvSpPr>
            <p:cNvPr id="14" name="Text Box 10"/>
            <p:cNvSpPr txBox="1">
              <a:spLocks noChangeArrowheads="1"/>
            </p:cNvSpPr>
            <p:nvPr/>
          </p:nvSpPr>
          <p:spPr bwMode="auto">
            <a:xfrm>
              <a:off x="2064" y="2208"/>
              <a:ext cx="432" cy="214"/>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0.2</a:t>
              </a:r>
            </a:p>
          </p:txBody>
        </p:sp>
        <p:sp>
          <p:nvSpPr>
            <p:cNvPr id="15" name="Rectangle 11"/>
            <p:cNvSpPr>
              <a:spLocks noChangeArrowheads="1"/>
            </p:cNvSpPr>
            <p:nvPr/>
          </p:nvSpPr>
          <p:spPr bwMode="auto">
            <a:xfrm>
              <a:off x="2112" y="2640"/>
              <a:ext cx="279" cy="216"/>
            </a:xfrm>
            <a:prstGeom prst="rect">
              <a:avLst/>
            </a:prstGeom>
            <a:noFill/>
            <a:ln w="9525">
              <a:noFill/>
              <a:miter lim="800000"/>
              <a:headEnd/>
              <a:tailEnd/>
            </a:ln>
          </p:spPr>
          <p:txBody>
            <a:bodyPr wrap="none">
              <a:spAutoFit/>
            </a:bodyPr>
            <a:lstStyle/>
            <a:p>
              <a:pPr eaLnBrk="1" hangingPunct="1"/>
              <a:r>
                <a:rPr lang="en-US" sz="1800" dirty="0">
                  <a:latin typeface="Arial" charset="0"/>
                </a:rPr>
                <a:t>0.2</a:t>
              </a:r>
            </a:p>
          </p:txBody>
        </p:sp>
        <p:sp>
          <p:nvSpPr>
            <p:cNvPr id="16" name="Text Box 12"/>
            <p:cNvSpPr txBox="1">
              <a:spLocks noChangeArrowheads="1"/>
            </p:cNvSpPr>
            <p:nvPr/>
          </p:nvSpPr>
          <p:spPr bwMode="auto">
            <a:xfrm>
              <a:off x="1296" y="1824"/>
              <a:ext cx="480" cy="214"/>
            </a:xfrm>
            <a:prstGeom prst="rect">
              <a:avLst/>
            </a:prstGeom>
            <a:noFill/>
            <a:ln w="9525">
              <a:noFill/>
              <a:miter lim="800000"/>
              <a:headEnd/>
              <a:tailEnd/>
            </a:ln>
          </p:spPr>
          <p:txBody>
            <a:bodyPr>
              <a:spAutoFit/>
            </a:bodyPr>
            <a:lstStyle/>
            <a:p>
              <a:pPr eaLnBrk="1" hangingPunct="1">
                <a:spcBef>
                  <a:spcPct val="50000"/>
                </a:spcBef>
              </a:pPr>
              <a:r>
                <a:rPr lang="en-US" sz="1800" dirty="0">
                  <a:latin typeface="Arial" charset="0"/>
                </a:rPr>
                <a:t>0.8</a:t>
              </a:r>
            </a:p>
          </p:txBody>
        </p:sp>
      </p:grpSp>
    </p:spTree>
    <p:extLst>
      <p:ext uri="{BB962C8B-B14F-4D97-AF65-F5344CB8AC3E}">
        <p14:creationId xmlns:p14="http://schemas.microsoft.com/office/powerpoint/2010/main" val="1990973250"/>
      </p:ext>
    </p:extLst>
  </p:cSld>
  <p:clrMapOvr>
    <a:masterClrMapping/>
  </p:clrMapOvr>
  <p:transition spd="slow" advTm="38310">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State Charts</a:t>
            </a:r>
          </a:p>
        </p:txBody>
      </p:sp>
    </p:spTree>
    <p:extLst>
      <p:ext uri="{BB962C8B-B14F-4D97-AF65-F5344CB8AC3E}">
        <p14:creationId xmlns:p14="http://schemas.microsoft.com/office/powerpoint/2010/main" val="1986148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p:cNvSpPr>
            <a:spLocks noGrp="1" noChangeArrowheads="1"/>
          </p:cNvSpPr>
          <p:nvPr>
            <p:ph type="title"/>
          </p:nvPr>
        </p:nvSpPr>
        <p:spPr>
          <a:xfrm>
            <a:off x="457200" y="152400"/>
            <a:ext cx="7499268" cy="990600"/>
          </a:xfrm>
        </p:spPr>
        <p:txBody>
          <a:bodyPr/>
          <a:lstStyle/>
          <a:p>
            <a:r>
              <a:rPr lang="en-US" dirty="0">
                <a:latin typeface="Gill Sans MT" charset="0"/>
                <a:ea typeface="Gill Sans MT" charset="0"/>
                <a:cs typeface="Gill Sans MT" charset="0"/>
              </a:rPr>
              <a:t>UML State charts/State diagrams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69</a:t>
            </a:fld>
            <a:endParaRPr lang="en-US" dirty="0"/>
          </a:p>
        </p:txBody>
      </p:sp>
      <p:sp>
        <p:nvSpPr>
          <p:cNvPr id="134149" name="Rectangle 3"/>
          <p:cNvSpPr>
            <a:spLocks noGrp="1" noChangeArrowheads="1"/>
          </p:cNvSpPr>
          <p:nvPr>
            <p:ph sz="quarter" idx="1"/>
          </p:nvPr>
        </p:nvSpPr>
        <p:spPr/>
        <p:txBody>
          <a:bodyPr/>
          <a:lstStyle/>
          <a:p>
            <a:pPr marL="0" indent="0">
              <a:buNone/>
            </a:pPr>
            <a:r>
              <a:rPr lang="en-US" sz="2800" dirty="0">
                <a:latin typeface="Gill Sans MT" charset="0"/>
                <a:ea typeface="Gill Sans MT" charset="0"/>
                <a:cs typeface="Gill Sans MT" charset="0"/>
              </a:rPr>
              <a:t>State charts are one of the diagrams used by Unified Modeling Language (UML)</a:t>
            </a:r>
          </a:p>
          <a:p>
            <a:pPr marL="457200" lvl="1" indent="0">
              <a:buNone/>
            </a:pPr>
            <a:r>
              <a:rPr lang="en-US" sz="2400" dirty="0">
                <a:latin typeface="Gill Sans MT" charset="0"/>
                <a:ea typeface="Gill Sans MT" charset="0"/>
                <a:cs typeface="Gill Sans MT" charset="0"/>
              </a:rPr>
              <a:t>Extend FSMs to be hierarchical to model large systems as a set of subsystems (using the charts), and then model the subsystems as a set of systems.</a:t>
            </a:r>
          </a:p>
          <a:p>
            <a:pPr marL="457200" lvl="1" indent="0">
              <a:buNone/>
            </a:pPr>
            <a:r>
              <a:rPr lang="en-US" sz="2400" dirty="0">
                <a:latin typeface="Gill Sans MT" charset="0"/>
                <a:ea typeface="Gill Sans MT" charset="0"/>
                <a:cs typeface="Gill Sans MT" charset="0"/>
              </a:rPr>
              <a:t>FSMs become unwieldy quickly</a:t>
            </a:r>
          </a:p>
          <a:p>
            <a:endParaRPr lang="en-US" dirty="0"/>
          </a:p>
        </p:txBody>
      </p:sp>
      <p:pic>
        <p:nvPicPr>
          <p:cNvPr id="10" name="Picture 2"/>
          <p:cNvPicPr>
            <a:picLocks noChangeAspect="1" noChangeArrowheads="1"/>
          </p:cNvPicPr>
          <p:nvPr/>
        </p:nvPicPr>
        <p:blipFill>
          <a:blip r:embed="rId3" cstate="print"/>
          <a:srcRect/>
          <a:stretch>
            <a:fillRect/>
          </a:stretch>
        </p:blipFill>
        <p:spPr bwMode="auto">
          <a:xfrm>
            <a:off x="2266405" y="3836861"/>
            <a:ext cx="4611189" cy="2195804"/>
          </a:xfrm>
          <a:prstGeom prst="rect">
            <a:avLst/>
          </a:prstGeom>
          <a:noFill/>
          <a:ln w="9525">
            <a:noFill/>
            <a:miter lim="800000"/>
            <a:headEnd/>
            <a:tailEnd/>
          </a:ln>
        </p:spPr>
      </p:pic>
    </p:spTree>
    <p:extLst>
      <p:ext uri="{BB962C8B-B14F-4D97-AF65-F5344CB8AC3E}">
        <p14:creationId xmlns:p14="http://schemas.microsoft.com/office/powerpoint/2010/main" val="943943916"/>
      </p:ext>
    </p:extLst>
  </p:cSld>
  <p:clrMapOvr>
    <a:masterClrMapping/>
  </p:clrMapOvr>
  <p:transition spd="slow" advTm="30277">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9242458"/>
              </p:ext>
            </p:extLst>
          </p:nvPr>
        </p:nvGraphicFramePr>
        <p:xfrm>
          <a:off x="417135" y="1253557"/>
          <a:ext cx="8124981" cy="4522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Types of models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7</a:t>
            </a:fld>
            <a:endParaRPr lang="en-US" dirty="0"/>
          </a:p>
        </p:txBody>
      </p:sp>
    </p:spTree>
    <p:extLst>
      <p:ext uri="{BB962C8B-B14F-4D97-AF65-F5344CB8AC3E}">
        <p14:creationId xmlns:p14="http://schemas.microsoft.com/office/powerpoint/2010/main" val="5526754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848600" cy="914400"/>
          </a:xfrm>
        </p:spPr>
        <p:txBody>
          <a:bodyPr>
            <a:normAutofit/>
          </a:bodyPr>
          <a:lstStyle/>
          <a:p>
            <a:r>
              <a:rPr lang="en-US" dirty="0"/>
              <a:t>How do we turn UML into test cases?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70</a:t>
            </a:fld>
            <a:endParaRPr lang="en-US" dirty="0"/>
          </a:p>
        </p:txBody>
      </p:sp>
      <p:pic>
        <p:nvPicPr>
          <p:cNvPr id="58370" name="Picture 2"/>
          <p:cNvPicPr>
            <a:picLocks noChangeAspect="1" noChangeArrowheads="1"/>
          </p:cNvPicPr>
          <p:nvPr/>
        </p:nvPicPr>
        <p:blipFill>
          <a:blip r:embed="rId3" cstate="print"/>
          <a:srcRect/>
          <a:stretch>
            <a:fillRect/>
          </a:stretch>
        </p:blipFill>
        <p:spPr bwMode="auto">
          <a:xfrm>
            <a:off x="1547750" y="1344839"/>
            <a:ext cx="5463540" cy="2601686"/>
          </a:xfrm>
          <a:prstGeom prst="rect">
            <a:avLst/>
          </a:prstGeom>
          <a:noFill/>
          <a:ln w="9525">
            <a:noFill/>
            <a:miter lim="800000"/>
            <a:headEnd/>
            <a:tailEnd/>
          </a:ln>
        </p:spPr>
      </p:pic>
      <p:sp>
        <p:nvSpPr>
          <p:cNvPr id="8" name="TextBox 7"/>
          <p:cNvSpPr txBox="1"/>
          <p:nvPr/>
        </p:nvSpPr>
        <p:spPr>
          <a:xfrm>
            <a:off x="685800" y="4246265"/>
            <a:ext cx="7620000" cy="1661993"/>
          </a:xfrm>
          <a:prstGeom prst="rect">
            <a:avLst/>
          </a:prstGeom>
          <a:noFill/>
        </p:spPr>
        <p:txBody>
          <a:bodyPr wrap="square" rtlCol="0">
            <a:spAutoFit/>
          </a:bodyPr>
          <a:lstStyle/>
          <a:p>
            <a:r>
              <a:rPr lang="en-US" sz="2800" dirty="0">
                <a:latin typeface="+mn-lt"/>
              </a:rPr>
              <a:t>Same approach as used with FSMs</a:t>
            </a:r>
          </a:p>
          <a:p>
            <a:pPr lvl="1"/>
            <a:r>
              <a:rPr lang="en-US" sz="2800" dirty="0">
                <a:latin typeface="+mn-lt"/>
              </a:rPr>
              <a:t>Look at each state and each transition</a:t>
            </a:r>
          </a:p>
          <a:p>
            <a:pPr lvl="1"/>
            <a:r>
              <a:rPr lang="en-US" sz="2800" dirty="0">
                <a:latin typeface="+mn-lt"/>
              </a:rPr>
              <a:t>Watch for invalid states</a:t>
            </a:r>
          </a:p>
          <a:p>
            <a:endParaRPr lang="en-US" dirty="0">
              <a:latin typeface="+mn-lt"/>
            </a:endParaRPr>
          </a:p>
        </p:txBody>
      </p:sp>
    </p:spTree>
    <p:extLst>
      <p:ext uri="{BB962C8B-B14F-4D97-AF65-F5344CB8AC3E}">
        <p14:creationId xmlns:p14="http://schemas.microsoft.com/office/powerpoint/2010/main" val="857586256"/>
      </p:ext>
    </p:extLst>
  </p:cSld>
  <p:clrMapOvr>
    <a:masterClrMapping/>
  </p:clrMapOvr>
  <p:transition spd="slow" advTm="45217">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Grammars</a:t>
            </a:r>
          </a:p>
        </p:txBody>
      </p:sp>
    </p:spTree>
    <p:extLst>
      <p:ext uri="{BB962C8B-B14F-4D97-AF65-F5344CB8AC3E}">
        <p14:creationId xmlns:p14="http://schemas.microsoft.com/office/powerpoint/2010/main" val="42269104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dirty="0">
                <a:latin typeface="Gill Sans MT" charset="0"/>
                <a:ea typeface="Gill Sans MT" charset="0"/>
                <a:cs typeface="Gill Sans MT" charset="0"/>
              </a:rPr>
              <a:t>Grammars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72</a:t>
            </a:fld>
            <a:endParaRPr lang="en-US" dirty="0"/>
          </a:p>
        </p:txBody>
      </p:sp>
      <p:sp>
        <p:nvSpPr>
          <p:cNvPr id="140290" name="Content Placeholder 2"/>
          <p:cNvSpPr>
            <a:spLocks noGrp="1"/>
          </p:cNvSpPr>
          <p:nvPr>
            <p:ph sz="quarter" idx="1"/>
          </p:nvPr>
        </p:nvSpPr>
        <p:spPr/>
        <p:txBody>
          <a:bodyPr/>
          <a:lstStyle/>
          <a:p>
            <a:pPr marL="0" indent="0">
              <a:buNone/>
            </a:pPr>
            <a:r>
              <a:rPr lang="en-US" sz="2800" dirty="0">
                <a:latin typeface="Gill Sans MT" charset="0"/>
                <a:ea typeface="Gill Sans MT" charset="0"/>
                <a:cs typeface="Gill Sans MT" charset="0"/>
              </a:rPr>
              <a:t>Grammars are a way of formally specifying the structure of languages</a:t>
            </a:r>
          </a:p>
          <a:p>
            <a:pPr marL="0" indent="0">
              <a:buNone/>
            </a:pPr>
            <a:r>
              <a:rPr lang="en-US" sz="2800" dirty="0">
                <a:latin typeface="Gill Sans MT" charset="0"/>
                <a:ea typeface="Gill Sans MT" charset="0"/>
                <a:cs typeface="Gill Sans MT" charset="0"/>
              </a:rPr>
              <a:t>Backus-Naur Form (BNF) is a concise description of a grammar and the language it accepts</a:t>
            </a:r>
          </a:p>
          <a:p>
            <a:pPr marL="0" indent="0">
              <a:buNone/>
            </a:pPr>
            <a:r>
              <a:rPr lang="en-US" sz="2800" dirty="0">
                <a:latin typeface="Gill Sans MT" charset="0"/>
                <a:ea typeface="Gill Sans MT" charset="0"/>
                <a:cs typeface="Gill Sans MT" charset="0"/>
              </a:rPr>
              <a:t>Grammars are used extensively in Computer Science in language and protocol processing </a:t>
            </a:r>
          </a:p>
          <a:p>
            <a:pPr marL="457200" lvl="1" indent="0">
              <a:buNone/>
            </a:pPr>
            <a:r>
              <a:rPr lang="en-US" sz="2400" dirty="0">
                <a:latin typeface="Gill Sans MT" charset="0"/>
                <a:ea typeface="Gill Sans MT" charset="0"/>
                <a:cs typeface="Gill Sans MT" charset="0"/>
              </a:rPr>
              <a:t>E.g., programming languages</a:t>
            </a:r>
          </a:p>
        </p:txBody>
      </p:sp>
    </p:spTree>
    <p:extLst>
      <p:ext uri="{BB962C8B-B14F-4D97-AF65-F5344CB8AC3E}">
        <p14:creationId xmlns:p14="http://schemas.microsoft.com/office/powerpoint/2010/main" val="590369555"/>
      </p:ext>
    </p:extLst>
  </p:cSld>
  <p:clrMapOvr>
    <a:masterClrMapping/>
  </p:clrMapOvr>
  <p:transition spd="slow" advTm="9325">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p:cNvSpPr>
            <a:spLocks noGrp="1"/>
          </p:cNvSpPr>
          <p:nvPr>
            <p:ph type="title"/>
          </p:nvPr>
        </p:nvSpPr>
        <p:spPr/>
        <p:txBody>
          <a:bodyPr/>
          <a:lstStyle/>
          <a:p>
            <a:r>
              <a:rPr lang="en-US" dirty="0">
                <a:latin typeface="Gill Sans MT" charset="0"/>
                <a:ea typeface="Gill Sans MT" charset="0"/>
                <a:cs typeface="Gill Sans MT" charset="0"/>
              </a:rPr>
              <a:t>Using Grammars</a:t>
            </a:r>
          </a:p>
        </p:txBody>
      </p:sp>
      <p:sp>
        <p:nvSpPr>
          <p:cNvPr id="7" name="Slide Number Placeholder 6"/>
          <p:cNvSpPr>
            <a:spLocks noGrp="1"/>
          </p:cNvSpPr>
          <p:nvPr>
            <p:ph type="sldNum" sz="quarter" idx="12"/>
          </p:nvPr>
        </p:nvSpPr>
        <p:spPr/>
        <p:txBody>
          <a:bodyPr/>
          <a:lstStyle/>
          <a:p>
            <a:fld id="{F37AAC58-F4AF-4259-A743-B8A5D13D3586}" type="slidenum">
              <a:rPr lang="en-US" smtClean="0"/>
              <a:pPr/>
              <a:t>73</a:t>
            </a:fld>
            <a:endParaRPr lang="en-US" dirty="0"/>
          </a:p>
        </p:txBody>
      </p:sp>
      <p:sp>
        <p:nvSpPr>
          <p:cNvPr id="142338" name="Content Placeholder 2"/>
          <p:cNvSpPr>
            <a:spLocks noGrp="1"/>
          </p:cNvSpPr>
          <p:nvPr>
            <p:ph sz="quarter" idx="1"/>
          </p:nvPr>
        </p:nvSpPr>
        <p:spPr>
          <a:xfrm>
            <a:off x="271679" y="848208"/>
            <a:ext cx="8800966" cy="5515730"/>
          </a:xfrm>
        </p:spPr>
        <p:txBody>
          <a:bodyPr/>
          <a:lstStyle/>
          <a:p>
            <a:r>
              <a:rPr lang="en-US" sz="2800" dirty="0">
                <a:latin typeface="Gill Sans MT" charset="0"/>
                <a:ea typeface="Gill Sans MT" charset="0"/>
                <a:cs typeface="Gill Sans MT" charset="0"/>
              </a:rPr>
              <a:t>Grammars - used describe inputs  to a system </a:t>
            </a:r>
          </a:p>
          <a:p>
            <a:r>
              <a:rPr lang="en-US" sz="2800" dirty="0">
                <a:latin typeface="Gill Sans MT" charset="0"/>
                <a:ea typeface="Gill Sans MT" charset="0"/>
                <a:cs typeface="Gill Sans MT" charset="0"/>
              </a:rPr>
              <a:t>However,  </a:t>
            </a:r>
            <a:r>
              <a:rPr lang="en-US" sz="2600" dirty="0">
                <a:latin typeface="Gill Sans MT" charset="0"/>
                <a:ea typeface="Gill Sans MT" charset="0"/>
                <a:cs typeface="Gill Sans MT" charset="0"/>
              </a:rPr>
              <a:t>grammars can also be used to generate test data</a:t>
            </a:r>
          </a:p>
          <a:p>
            <a:pPr marL="0" indent="0">
              <a:buNone/>
            </a:pPr>
            <a:endParaRPr lang="en-US" dirty="0"/>
          </a:p>
          <a:p>
            <a:pPr marL="0" indent="0">
              <a:buNone/>
            </a:pPr>
            <a:r>
              <a:rPr lang="en-US" sz="2800" dirty="0">
                <a:latin typeface="Gill Sans MT" charset="0"/>
                <a:ea typeface="Gill Sans MT" charset="0"/>
                <a:cs typeface="Gill Sans MT" charset="0"/>
              </a:rPr>
              <a:t>Use cases:</a:t>
            </a:r>
          </a:p>
          <a:p>
            <a:r>
              <a:rPr lang="en-US" sz="2800" dirty="0">
                <a:latin typeface="Gill Sans MT" charset="0"/>
                <a:ea typeface="Gill Sans MT" charset="0"/>
                <a:cs typeface="Gill Sans MT" charset="0"/>
              </a:rPr>
              <a:t>Language-based apps (compilers, interpreters, </a:t>
            </a:r>
            <a:r>
              <a:rPr lang="is-IS" sz="2800" dirty="0">
                <a:latin typeface="Gill Sans MT" charset="0"/>
                <a:ea typeface="Gill Sans MT" charset="0"/>
                <a:cs typeface="Gill Sans MT" charset="0"/>
              </a:rPr>
              <a:t>…)</a:t>
            </a:r>
          </a:p>
          <a:p>
            <a:r>
              <a:rPr lang="is-IS" sz="2800" dirty="0">
                <a:latin typeface="Gill Sans MT" charset="0"/>
                <a:ea typeface="Gill Sans MT" charset="0"/>
                <a:cs typeface="Gill Sans MT" charset="0"/>
              </a:rPr>
              <a:t>Protocol-based implementations</a:t>
            </a:r>
            <a:endParaRPr lang="en-US" sz="2800" dirty="0">
              <a:latin typeface="Gill Sans MT" charset="0"/>
              <a:ea typeface="Gill Sans MT" charset="0"/>
              <a:cs typeface="Gill Sans MT" charset="0"/>
            </a:endParaRPr>
          </a:p>
          <a:p>
            <a:pPr marL="0" indent="0">
              <a:buNone/>
            </a:pPr>
            <a:endParaRPr lang="en-US" sz="2800" dirty="0">
              <a:latin typeface="Gill Sans MT" charset="0"/>
              <a:ea typeface="Gill Sans MT" charset="0"/>
              <a:cs typeface="Gill Sans MT" charset="0"/>
            </a:endParaRPr>
          </a:p>
          <a:p>
            <a:pPr marL="0" indent="0">
              <a:buNone/>
            </a:pPr>
            <a:r>
              <a:rPr lang="en-US" sz="2800" dirty="0">
                <a:latin typeface="Gill Sans MT" charset="0"/>
                <a:ea typeface="Gill Sans MT" charset="0"/>
                <a:cs typeface="Gill Sans MT" charset="0"/>
              </a:rPr>
              <a:t>Example :  Triangle program</a:t>
            </a:r>
          </a:p>
          <a:p>
            <a:pPr lvl="1"/>
            <a:r>
              <a:rPr lang="en-US" sz="2400" dirty="0">
                <a:latin typeface="Gill Sans MT" charset="0"/>
                <a:ea typeface="Gill Sans MT" charset="0"/>
                <a:cs typeface="Gill Sans MT" charset="0"/>
              </a:rPr>
              <a:t>Input ::=  Side Side Side</a:t>
            </a:r>
          </a:p>
          <a:p>
            <a:pPr lvl="1"/>
            <a:r>
              <a:rPr lang="en-US" sz="2400" dirty="0">
                <a:latin typeface="Gill Sans MT" charset="0"/>
                <a:ea typeface="Gill Sans MT" charset="0"/>
                <a:cs typeface="Gill Sans MT" charset="0"/>
              </a:rPr>
              <a:t>Side ::= Positive_number</a:t>
            </a:r>
          </a:p>
          <a:p>
            <a:pPr lvl="1"/>
            <a:r>
              <a:rPr lang="en-US" sz="2400" dirty="0">
                <a:latin typeface="Gill Sans MT" charset="0"/>
                <a:ea typeface="Gill Sans MT" charset="0"/>
                <a:cs typeface="Gill Sans MT" charset="0"/>
              </a:rPr>
              <a:t>Number ::= [0,1,2,3,4,5,6,7,8,9]+</a:t>
            </a:r>
          </a:p>
        </p:txBody>
      </p:sp>
      <p:sp>
        <p:nvSpPr>
          <p:cNvPr id="142342" name="TextBox 6"/>
          <p:cNvSpPr txBox="1">
            <a:spLocks noChangeArrowheads="1"/>
          </p:cNvSpPr>
          <p:nvPr/>
        </p:nvSpPr>
        <p:spPr bwMode="auto">
          <a:xfrm>
            <a:off x="7467600" y="3200400"/>
            <a:ext cx="184150" cy="366713"/>
          </a:xfrm>
          <a:prstGeom prst="rect">
            <a:avLst/>
          </a:prstGeom>
          <a:noFill/>
          <a:ln w="9525">
            <a:noFill/>
            <a:miter lim="800000"/>
            <a:headEnd/>
            <a:tailEnd/>
          </a:ln>
        </p:spPr>
        <p:txBody>
          <a:bodyPr wrap="none">
            <a:spAutoFit/>
          </a:bodyPr>
          <a:lstStyle/>
          <a:p>
            <a:pPr eaLnBrk="1" hangingPunct="1"/>
            <a:endParaRPr lang="en-US" sz="1800" dirty="0">
              <a:latin typeface="Arial" charset="0"/>
            </a:endParaRPr>
          </a:p>
        </p:txBody>
      </p:sp>
    </p:spTree>
    <p:extLst>
      <p:ext uri="{BB962C8B-B14F-4D97-AF65-F5344CB8AC3E}">
        <p14:creationId xmlns:p14="http://schemas.microsoft.com/office/powerpoint/2010/main" val="970158660"/>
      </p:ext>
    </p:extLst>
  </p:cSld>
  <p:clrMapOvr>
    <a:masterClrMapping/>
  </p:clrMapOvr>
  <p:transition spd="slow" advTm="35933">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2"/>
          <p:cNvSpPr>
            <a:spLocks noGrp="1" noChangeArrowheads="1"/>
          </p:cNvSpPr>
          <p:nvPr>
            <p:ph type="title"/>
          </p:nvPr>
        </p:nvSpPr>
        <p:spPr/>
        <p:txBody>
          <a:bodyPr/>
          <a:lstStyle/>
          <a:p>
            <a:r>
              <a:rPr lang="en-US" dirty="0">
                <a:latin typeface="Gill Sans MT" charset="0"/>
                <a:ea typeface="Gill Sans MT" charset="0"/>
                <a:cs typeface="Gill Sans MT" charset="0"/>
              </a:rPr>
              <a:t>Grammars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74</a:t>
            </a:fld>
            <a:endParaRPr lang="en-US" dirty="0"/>
          </a:p>
        </p:txBody>
      </p:sp>
      <p:sp>
        <p:nvSpPr>
          <p:cNvPr id="144389" name="Rectangle 3"/>
          <p:cNvSpPr>
            <a:spLocks noGrp="1" noChangeArrowheads="1"/>
          </p:cNvSpPr>
          <p:nvPr>
            <p:ph sz="quarter" idx="1"/>
          </p:nvPr>
        </p:nvSpPr>
        <p:spPr>
          <a:xfrm>
            <a:off x="385846" y="962360"/>
            <a:ext cx="8229600" cy="4937760"/>
          </a:xfrm>
        </p:spPr>
        <p:txBody>
          <a:bodyPr/>
          <a:lstStyle/>
          <a:p>
            <a:pPr marL="0" indent="0">
              <a:buNone/>
            </a:pPr>
            <a:r>
              <a:rPr lang="en-US" sz="2800" dirty="0">
                <a:latin typeface="Gill Sans MT" charset="0"/>
                <a:ea typeface="Gill Sans MT" charset="0"/>
                <a:cs typeface="Gill Sans MT" charset="0"/>
              </a:rPr>
              <a:t>Can also use grammars to model behaviors  of systems</a:t>
            </a:r>
          </a:p>
          <a:p>
            <a:pPr marL="0" indent="0">
              <a:buNone/>
            </a:pPr>
            <a:endParaRPr lang="en-US" sz="2800" dirty="0">
              <a:latin typeface="Gill Sans MT" charset="0"/>
              <a:ea typeface="Gill Sans MT" charset="0"/>
              <a:cs typeface="Gill Sans MT" charset="0"/>
            </a:endParaRPr>
          </a:p>
          <a:p>
            <a:pPr marL="0" indent="0">
              <a:buNone/>
            </a:pPr>
            <a:r>
              <a:rPr lang="en-US" sz="2800" dirty="0">
                <a:latin typeface="Gill Sans MT" charset="0"/>
                <a:ea typeface="Gill Sans MT" charset="0"/>
                <a:cs typeface="Gill Sans MT" charset="0"/>
              </a:rPr>
              <a:t>If you don’t know what grammars are, 	</a:t>
            </a:r>
          </a:p>
          <a:p>
            <a:pPr marL="457200" lvl="1" indent="0">
              <a:buNone/>
            </a:pPr>
            <a:r>
              <a:rPr lang="en-US" sz="2400" dirty="0">
                <a:latin typeface="Gill Sans MT" charset="0"/>
                <a:ea typeface="Gill Sans MT" charset="0"/>
                <a:cs typeface="Gill Sans MT" charset="0"/>
              </a:rPr>
              <a:t>You may want to do some introductory computer science reading on compilers and grammars. They are interesting and powerful.</a:t>
            </a:r>
          </a:p>
          <a:p>
            <a:pPr marL="457200" lvl="1" indent="0">
              <a:buNone/>
            </a:pPr>
            <a:r>
              <a:rPr lang="en-US" sz="2400" dirty="0">
                <a:latin typeface="Gill Sans MT" charset="0"/>
                <a:ea typeface="Gill Sans MT" charset="0"/>
                <a:cs typeface="Gill Sans MT" charset="0"/>
              </a:rPr>
              <a:t>Gentle introduction to BNF</a:t>
            </a:r>
          </a:p>
          <a:p>
            <a:pPr marL="914400" lvl="2" indent="0">
              <a:buNone/>
            </a:pPr>
            <a:r>
              <a:rPr lang="en-US" sz="2400" dirty="0">
                <a:latin typeface="Gill Sans MT" charset="0"/>
                <a:ea typeface="Gill Sans MT" charset="0"/>
                <a:cs typeface="Gill Sans MT" charset="0"/>
              </a:rPr>
              <a:t>https://www.youtube.com/watch?v=B4wMpOhOako</a:t>
            </a:r>
          </a:p>
          <a:p>
            <a:pPr lvl="2"/>
            <a:endParaRPr lang="en-US" dirty="0"/>
          </a:p>
          <a:p>
            <a:endParaRPr lang="en-US" dirty="0"/>
          </a:p>
        </p:txBody>
      </p:sp>
    </p:spTree>
    <p:extLst>
      <p:ext uri="{BB962C8B-B14F-4D97-AF65-F5344CB8AC3E}">
        <p14:creationId xmlns:p14="http://schemas.microsoft.com/office/powerpoint/2010/main" val="610611312"/>
      </p:ext>
    </p:extLst>
  </p:cSld>
  <p:clrMapOvr>
    <a:masterClrMapping/>
  </p:clrMapOvr>
  <p:transition spd="slow" advTm="24815">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Practical Perspectives</a:t>
            </a:r>
          </a:p>
        </p:txBody>
      </p:sp>
    </p:spTree>
    <p:extLst>
      <p:ext uri="{BB962C8B-B14F-4D97-AF65-F5344CB8AC3E}">
        <p14:creationId xmlns:p14="http://schemas.microsoft.com/office/powerpoint/2010/main" val="24971917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ChangeArrowheads="1"/>
          </p:cNvSpPr>
          <p:nvPr>
            <p:ph type="title"/>
          </p:nvPr>
        </p:nvSpPr>
        <p:spPr/>
        <p:txBody>
          <a:bodyPr/>
          <a:lstStyle/>
          <a:p>
            <a:r>
              <a:rPr lang="en-US" dirty="0">
                <a:latin typeface="Gill Sans MT" charset="0"/>
                <a:ea typeface="Gill Sans MT" charset="0"/>
                <a:cs typeface="Gill Sans MT" charset="0"/>
              </a:rPr>
              <a:t>Decision Table Tools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76</a:t>
            </a:fld>
            <a:endParaRPr lang="en-US" dirty="0"/>
          </a:p>
        </p:txBody>
      </p:sp>
      <p:sp>
        <p:nvSpPr>
          <p:cNvPr id="89093" name="Rectangle 3"/>
          <p:cNvSpPr>
            <a:spLocks noGrp="1" noChangeArrowheads="1"/>
          </p:cNvSpPr>
          <p:nvPr>
            <p:ph sz="quarter" idx="1"/>
          </p:nvPr>
        </p:nvSpPr>
        <p:spPr/>
        <p:txBody>
          <a:bodyPr/>
          <a:lstStyle/>
          <a:p>
            <a:r>
              <a:rPr lang="en-US" sz="2800" dirty="0">
                <a:latin typeface="Gill Sans MT" charset="0"/>
                <a:ea typeface="Gill Sans MT" charset="0"/>
                <a:cs typeface="Gill Sans MT" charset="0"/>
              </a:rPr>
              <a:t>Originally, tools helped in the specification of decision tables (e.g. spreadsheets)</a:t>
            </a:r>
          </a:p>
          <a:p>
            <a:r>
              <a:rPr lang="en-US" sz="2800" dirty="0">
                <a:latin typeface="Gill Sans MT" charset="0"/>
                <a:ea typeface="Gill Sans MT" charset="0"/>
                <a:cs typeface="Gill Sans MT" charset="0"/>
              </a:rPr>
              <a:t>Newer generation:  support validation and implementation as well</a:t>
            </a:r>
          </a:p>
          <a:p>
            <a:pPr lvl="1"/>
            <a:r>
              <a:rPr lang="en-US" sz="2400" dirty="0">
                <a:latin typeface="Gill Sans MT" charset="0"/>
                <a:ea typeface="Gill Sans MT" charset="0"/>
                <a:cs typeface="Gill Sans MT" charset="0"/>
              </a:rPr>
              <a:t>PROLOGA (PROcedural LOgic Analyzer):  PROLOGA  is a set of methods and tools for the specification, validation and implementation of information systems, by means of decision tables</a:t>
            </a:r>
          </a:p>
          <a:p>
            <a:pPr lvl="1"/>
            <a:r>
              <a:rPr lang="en-US" sz="2400" dirty="0">
                <a:latin typeface="Gill Sans MT" charset="0"/>
                <a:ea typeface="Gill Sans MT" charset="0"/>
                <a:cs typeface="Gill Sans MT" charset="0"/>
              </a:rPr>
              <a:t>Statestep  - allows formal definition of decision tables and can create executable code</a:t>
            </a:r>
          </a:p>
        </p:txBody>
      </p:sp>
      <p:pic>
        <p:nvPicPr>
          <p:cNvPr id="3" name="Picture 2"/>
          <p:cNvPicPr>
            <a:picLocks noChangeAspect="1"/>
          </p:cNvPicPr>
          <p:nvPr/>
        </p:nvPicPr>
        <p:blipFill>
          <a:blip r:embed="rId3"/>
          <a:stretch>
            <a:fillRect/>
          </a:stretch>
        </p:blipFill>
        <p:spPr>
          <a:xfrm>
            <a:off x="5812558" y="330200"/>
            <a:ext cx="2004291" cy="812800"/>
          </a:xfrm>
          <a:prstGeom prst="rect">
            <a:avLst/>
          </a:prstGeom>
        </p:spPr>
      </p:pic>
    </p:spTree>
    <p:extLst>
      <p:ext uri="{BB962C8B-B14F-4D97-AF65-F5344CB8AC3E}">
        <p14:creationId xmlns:p14="http://schemas.microsoft.com/office/powerpoint/2010/main" val="1160519730"/>
      </p:ext>
    </p:extLst>
  </p:cSld>
  <p:clrMapOvr>
    <a:masterClrMapping/>
  </p:clrMapOvr>
  <p:transition spd="slow" advTm="34142">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Toaster – Simple FSM</a:t>
            </a:r>
          </a:p>
        </p:txBody>
      </p:sp>
      <p:sp>
        <p:nvSpPr>
          <p:cNvPr id="3" name="Slide Number Placeholder 2"/>
          <p:cNvSpPr>
            <a:spLocks noGrp="1"/>
          </p:cNvSpPr>
          <p:nvPr>
            <p:ph type="sldNum" sz="quarter" idx="12"/>
          </p:nvPr>
        </p:nvSpPr>
        <p:spPr/>
        <p:txBody>
          <a:bodyPr/>
          <a:lstStyle/>
          <a:p>
            <a:fld id="{F37AAC58-F4AF-4259-A743-B8A5D13D3586}" type="slidenum">
              <a:rPr lang="en-US" smtClean="0"/>
              <a:pPr/>
              <a:t>77</a:t>
            </a:fld>
            <a:endParaRPr lang="en-US" dirty="0"/>
          </a:p>
        </p:txBody>
      </p:sp>
      <p:pic>
        <p:nvPicPr>
          <p:cNvPr id="4" name="Picture 3"/>
          <p:cNvPicPr>
            <a:picLocks noChangeAspect="1"/>
          </p:cNvPicPr>
          <p:nvPr/>
        </p:nvPicPr>
        <p:blipFill>
          <a:blip r:embed="rId2"/>
          <a:stretch>
            <a:fillRect/>
          </a:stretch>
        </p:blipFill>
        <p:spPr>
          <a:xfrm>
            <a:off x="644892" y="1415618"/>
            <a:ext cx="7913488" cy="3916777"/>
          </a:xfrm>
          <a:prstGeom prst="rect">
            <a:avLst/>
          </a:prstGeom>
        </p:spPr>
      </p:pic>
      <p:sp>
        <p:nvSpPr>
          <p:cNvPr id="6" name="TextBox 5"/>
          <p:cNvSpPr txBox="1"/>
          <p:nvPr/>
        </p:nvSpPr>
        <p:spPr>
          <a:xfrm>
            <a:off x="2221401" y="5669279"/>
            <a:ext cx="6669237" cy="461665"/>
          </a:xfrm>
          <a:prstGeom prst="rect">
            <a:avLst/>
          </a:prstGeom>
          <a:noFill/>
        </p:spPr>
        <p:txBody>
          <a:bodyPr wrap="square" rtlCol="0">
            <a:spAutoFit/>
          </a:bodyPr>
          <a:lstStyle/>
          <a:p>
            <a:r>
              <a:rPr lang="en-US" sz="1200" dirty="0">
                <a:hlinkClick r:id="rId3"/>
              </a:rPr>
              <a:t>Automatic Model-based test generation from UML state machines</a:t>
            </a:r>
            <a:r>
              <a:rPr lang="en-US" sz="1200" dirty="0"/>
              <a:t> from Model-based Testing for Embedded Systems, 2012, CRC Press</a:t>
            </a:r>
          </a:p>
        </p:txBody>
      </p:sp>
    </p:spTree>
    <p:extLst>
      <p:ext uri="{BB962C8B-B14F-4D97-AF65-F5344CB8AC3E}">
        <p14:creationId xmlns:p14="http://schemas.microsoft.com/office/powerpoint/2010/main" val="2552672081"/>
      </p:ext>
    </p:extLst>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Toaster – Hierarchical State Machine</a:t>
            </a:r>
          </a:p>
        </p:txBody>
      </p:sp>
      <p:sp>
        <p:nvSpPr>
          <p:cNvPr id="3" name="Slide Number Placeholder 2"/>
          <p:cNvSpPr>
            <a:spLocks noGrp="1"/>
          </p:cNvSpPr>
          <p:nvPr>
            <p:ph type="sldNum" sz="quarter" idx="12"/>
          </p:nvPr>
        </p:nvSpPr>
        <p:spPr/>
        <p:txBody>
          <a:bodyPr/>
          <a:lstStyle/>
          <a:p>
            <a:fld id="{F37AAC58-F4AF-4259-A743-B8A5D13D3586}" type="slidenum">
              <a:rPr lang="en-US" smtClean="0"/>
              <a:pPr/>
              <a:t>78</a:t>
            </a:fld>
            <a:endParaRPr lang="en-US" dirty="0"/>
          </a:p>
        </p:txBody>
      </p:sp>
      <p:pic>
        <p:nvPicPr>
          <p:cNvPr id="4" name="Picture 3"/>
          <p:cNvPicPr>
            <a:picLocks noChangeAspect="1"/>
          </p:cNvPicPr>
          <p:nvPr/>
        </p:nvPicPr>
        <p:blipFill>
          <a:blip r:embed="rId2"/>
          <a:stretch>
            <a:fillRect/>
          </a:stretch>
        </p:blipFill>
        <p:spPr>
          <a:xfrm>
            <a:off x="686902" y="1672689"/>
            <a:ext cx="7332889" cy="3337259"/>
          </a:xfrm>
          <a:prstGeom prst="rect">
            <a:avLst/>
          </a:prstGeom>
        </p:spPr>
      </p:pic>
      <p:sp>
        <p:nvSpPr>
          <p:cNvPr id="5" name="TextBox 4"/>
          <p:cNvSpPr txBox="1"/>
          <p:nvPr/>
        </p:nvSpPr>
        <p:spPr>
          <a:xfrm>
            <a:off x="2221401" y="5669279"/>
            <a:ext cx="6669237" cy="461665"/>
          </a:xfrm>
          <a:prstGeom prst="rect">
            <a:avLst/>
          </a:prstGeom>
          <a:noFill/>
        </p:spPr>
        <p:txBody>
          <a:bodyPr wrap="square" rtlCol="0">
            <a:spAutoFit/>
          </a:bodyPr>
          <a:lstStyle/>
          <a:p>
            <a:r>
              <a:rPr lang="en-US" sz="1200" dirty="0">
                <a:hlinkClick r:id="rId3"/>
              </a:rPr>
              <a:t>Automatic Model-based test generation from UML state machines</a:t>
            </a:r>
            <a:r>
              <a:rPr lang="en-US" sz="1200" dirty="0"/>
              <a:t> from Model-based Testing for Embedded Systems, 2012, CRC Press</a:t>
            </a:r>
          </a:p>
        </p:txBody>
      </p:sp>
    </p:spTree>
    <p:extLst>
      <p:ext uri="{BB962C8B-B14F-4D97-AF65-F5344CB8AC3E}">
        <p14:creationId xmlns:p14="http://schemas.microsoft.com/office/powerpoint/2010/main" val="1298269349"/>
      </p:ext>
    </p:extLst>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Toaster – Hierarchical State Machine with Variables</a:t>
            </a:r>
          </a:p>
        </p:txBody>
      </p:sp>
      <p:sp>
        <p:nvSpPr>
          <p:cNvPr id="3" name="Slide Number Placeholder 2"/>
          <p:cNvSpPr>
            <a:spLocks noGrp="1"/>
          </p:cNvSpPr>
          <p:nvPr>
            <p:ph type="sldNum" sz="quarter" idx="12"/>
          </p:nvPr>
        </p:nvSpPr>
        <p:spPr/>
        <p:txBody>
          <a:bodyPr/>
          <a:lstStyle/>
          <a:p>
            <a:fld id="{F37AAC58-F4AF-4259-A743-B8A5D13D3586}" type="slidenum">
              <a:rPr lang="en-US" smtClean="0"/>
              <a:pPr/>
              <a:t>79</a:t>
            </a:fld>
            <a:endParaRPr lang="en-US" dirty="0"/>
          </a:p>
        </p:txBody>
      </p:sp>
      <p:pic>
        <p:nvPicPr>
          <p:cNvPr id="4" name="Picture 3"/>
          <p:cNvPicPr>
            <a:picLocks noChangeAspect="1"/>
          </p:cNvPicPr>
          <p:nvPr/>
        </p:nvPicPr>
        <p:blipFill>
          <a:blip r:embed="rId2"/>
          <a:stretch>
            <a:fillRect/>
          </a:stretch>
        </p:blipFill>
        <p:spPr>
          <a:xfrm>
            <a:off x="1179096" y="1328286"/>
            <a:ext cx="6506678" cy="4849065"/>
          </a:xfrm>
          <a:prstGeom prst="rect">
            <a:avLst/>
          </a:prstGeom>
        </p:spPr>
      </p:pic>
      <p:sp>
        <p:nvSpPr>
          <p:cNvPr id="5" name="TextBox 4"/>
          <p:cNvSpPr txBox="1"/>
          <p:nvPr/>
        </p:nvSpPr>
        <p:spPr>
          <a:xfrm>
            <a:off x="2221401" y="5669279"/>
            <a:ext cx="6669237" cy="461665"/>
          </a:xfrm>
          <a:prstGeom prst="rect">
            <a:avLst/>
          </a:prstGeom>
          <a:noFill/>
        </p:spPr>
        <p:txBody>
          <a:bodyPr wrap="square" rtlCol="0">
            <a:spAutoFit/>
          </a:bodyPr>
          <a:lstStyle/>
          <a:p>
            <a:r>
              <a:rPr lang="en-US" sz="1200" dirty="0">
                <a:hlinkClick r:id="rId3"/>
              </a:rPr>
              <a:t>Automatic Model-based test generation from UML state machines</a:t>
            </a:r>
            <a:r>
              <a:rPr lang="en-US" sz="1200" dirty="0"/>
              <a:t> from Model-based Testing for Embedded Systems, 2012, CRC Press</a:t>
            </a:r>
          </a:p>
        </p:txBody>
      </p:sp>
    </p:spTree>
    <p:extLst>
      <p:ext uri="{BB962C8B-B14F-4D97-AF65-F5344CB8AC3E}">
        <p14:creationId xmlns:p14="http://schemas.microsoft.com/office/powerpoint/2010/main" val="37240232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54431" y="1184109"/>
            <a:ext cx="8639195" cy="4511810"/>
          </a:xfrm>
        </p:spPr>
        <p:txBody>
          <a:bodyPr/>
          <a:lstStyle/>
          <a:p>
            <a:pPr>
              <a:spcAft>
                <a:spcPts val="0"/>
              </a:spcAft>
            </a:pPr>
            <a:r>
              <a:rPr lang="en-US" sz="2400" dirty="0">
                <a:latin typeface="Gill Sans MT" charset="0"/>
                <a:ea typeface="Gill Sans MT" charset="0"/>
                <a:cs typeface="Gill Sans MT" charset="0"/>
              </a:rPr>
              <a:t>Form a mental representation of the system’s functionality</a:t>
            </a:r>
          </a:p>
          <a:p>
            <a:pPr lvl="1">
              <a:spcAft>
                <a:spcPts val="0"/>
              </a:spcAft>
            </a:pPr>
            <a:r>
              <a:rPr lang="en-US" sz="2400" dirty="0">
                <a:latin typeface="Gill Sans MT" charset="0"/>
                <a:ea typeface="Gill Sans MT" charset="0"/>
                <a:cs typeface="Gill Sans MT" charset="0"/>
              </a:rPr>
              <a:t>Understand the system’s behavior before modeling</a:t>
            </a:r>
          </a:p>
          <a:p>
            <a:pPr lvl="1">
              <a:spcAft>
                <a:spcPts val="600"/>
              </a:spcAft>
            </a:pPr>
            <a:r>
              <a:rPr lang="en-US" sz="2400" dirty="0">
                <a:latin typeface="Gill Sans MT" charset="0"/>
                <a:ea typeface="Gill Sans MT" charset="0"/>
                <a:cs typeface="Gill Sans MT" charset="0"/>
              </a:rPr>
              <a:t>Must understand inputs, outputs, actions to build a model for testing purposes </a:t>
            </a:r>
          </a:p>
          <a:p>
            <a:pPr>
              <a:spcAft>
                <a:spcPts val="0"/>
              </a:spcAft>
            </a:pPr>
            <a:r>
              <a:rPr lang="en-US" sz="2400" dirty="0">
                <a:latin typeface="Gill Sans MT" charset="0"/>
                <a:ea typeface="Gill Sans MT" charset="0"/>
                <a:cs typeface="Gill Sans MT" charset="0"/>
              </a:rPr>
              <a:t>The description needs to be written down in an easily understandable form and should be as formal as practical</a:t>
            </a:r>
          </a:p>
          <a:p>
            <a:pPr lvl="1">
              <a:spcAft>
                <a:spcPts val="0"/>
              </a:spcAft>
            </a:pPr>
            <a:r>
              <a:rPr lang="en-US" sz="2400" dirty="0">
                <a:latin typeface="Gill Sans MT" charset="0"/>
                <a:ea typeface="Gill Sans MT" charset="0"/>
                <a:cs typeface="Gill Sans MT" charset="0"/>
              </a:rPr>
              <a:t>Useful models can make test generation easier and automatable</a:t>
            </a:r>
          </a:p>
          <a:p>
            <a:pPr lvl="1"/>
            <a:r>
              <a:rPr lang="en-US" sz="2400" dirty="0">
                <a:latin typeface="Gill Sans MT" charset="0"/>
                <a:ea typeface="Gill Sans MT" charset="0"/>
                <a:cs typeface="Gill Sans MT" charset="0"/>
              </a:rPr>
              <a:t>Many formal modeling techniques to describe behaviors</a:t>
            </a:r>
          </a:p>
          <a:p>
            <a:r>
              <a:rPr lang="en-US" sz="2400" dirty="0">
                <a:latin typeface="Gill Sans MT" charset="0"/>
                <a:ea typeface="Gill Sans MT" charset="0"/>
                <a:cs typeface="Gill Sans MT" charset="0"/>
              </a:rPr>
              <a:t>Large, complex systems may require the team to use formal modeling techniques</a:t>
            </a:r>
          </a:p>
          <a:p>
            <a:endParaRPr lang="en-US" sz="1600" b="1" i="1" dirty="0">
              <a:latin typeface="Arial" charset="0"/>
            </a:endParaRPr>
          </a:p>
          <a:p>
            <a:r>
              <a:rPr lang="en-US" sz="1600" b="1" i="1" dirty="0">
                <a:latin typeface="Arial" charset="0"/>
              </a:rPr>
              <a:t>Source</a:t>
            </a:r>
            <a:r>
              <a:rPr lang="en-US" sz="1600" i="1" dirty="0">
                <a:latin typeface="Arial" charset="0"/>
              </a:rPr>
              <a:t>: DACS Gold Practice Document Series GP-34 V 1.1 Model-Based Testing Last Updated: 10/20/03</a:t>
            </a:r>
          </a:p>
          <a:p>
            <a:pPr lvl="1"/>
            <a:endParaRPr lang="en-US" sz="2200" dirty="0">
              <a:latin typeface="Gill Sans MT" charset="0"/>
              <a:ea typeface="ＭＳ Ｐゴシック" charset="0"/>
              <a:cs typeface="ＭＳ Ｐゴシック" charset="0"/>
            </a:endParaRPr>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Strategies for building models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8</a:t>
            </a:fld>
            <a:endParaRPr lang="en-US" dirty="0"/>
          </a:p>
        </p:txBody>
      </p:sp>
      <p:pic>
        <p:nvPicPr>
          <p:cNvPr id="5" name="Picture 4"/>
          <p:cNvPicPr>
            <a:picLocks noChangeAspect="1"/>
          </p:cNvPicPr>
          <p:nvPr/>
        </p:nvPicPr>
        <p:blipFill>
          <a:blip r:embed="rId3"/>
          <a:stretch>
            <a:fillRect/>
          </a:stretch>
        </p:blipFill>
        <p:spPr>
          <a:xfrm>
            <a:off x="7449304" y="2268394"/>
            <a:ext cx="1608239" cy="1124511"/>
          </a:xfrm>
          <a:prstGeom prst="rect">
            <a:avLst/>
          </a:prstGeom>
        </p:spPr>
      </p:pic>
    </p:spTree>
    <p:extLst>
      <p:ext uri="{BB962C8B-B14F-4D97-AF65-F5344CB8AC3E}">
        <p14:creationId xmlns:p14="http://schemas.microsoft.com/office/powerpoint/2010/main" val="150190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7671335" cy="693912"/>
          </a:xfrm>
        </p:spPr>
        <p:txBody>
          <a:bodyPr/>
          <a:lstStyle/>
          <a:p>
            <a:r>
              <a:rPr lang="en-US" dirty="0">
                <a:latin typeface="Gill Sans MT" panose="020B0502020104020203" pitchFamily="34" charset="0"/>
              </a:rPr>
              <a:t>Model Coverage</a:t>
            </a:r>
          </a:p>
        </p:txBody>
      </p:sp>
      <p:sp>
        <p:nvSpPr>
          <p:cNvPr id="3" name="Slide Number Placeholder 2"/>
          <p:cNvSpPr>
            <a:spLocks noGrp="1"/>
          </p:cNvSpPr>
          <p:nvPr>
            <p:ph type="sldNum" sz="quarter" idx="12"/>
          </p:nvPr>
        </p:nvSpPr>
        <p:spPr/>
        <p:txBody>
          <a:bodyPr/>
          <a:lstStyle/>
          <a:p>
            <a:fld id="{F37AAC58-F4AF-4259-A743-B8A5D13D3586}" type="slidenum">
              <a:rPr lang="en-US" smtClean="0"/>
              <a:pPr/>
              <a:t>80</a:t>
            </a:fld>
            <a:endParaRPr lang="en-US" dirty="0"/>
          </a:p>
        </p:txBody>
      </p:sp>
      <p:sp>
        <p:nvSpPr>
          <p:cNvPr id="4" name="Content Placeholder 3"/>
          <p:cNvSpPr>
            <a:spLocks noGrp="1"/>
          </p:cNvSpPr>
          <p:nvPr>
            <p:ph sz="quarter" idx="1"/>
          </p:nvPr>
        </p:nvSpPr>
        <p:spPr>
          <a:xfrm>
            <a:off x="457200" y="891941"/>
            <a:ext cx="8229600" cy="4937760"/>
          </a:xfrm>
        </p:spPr>
        <p:txBody>
          <a:bodyPr/>
          <a:lstStyle/>
          <a:p>
            <a:r>
              <a:rPr lang="en-US" dirty="0">
                <a:latin typeface="Gill Sans MT" panose="020B0502020104020203" pitchFamily="34" charset="0"/>
              </a:rPr>
              <a:t>Model Coverage is some percentage of a model that is included in a </a:t>
            </a:r>
            <a:r>
              <a:rPr lang="en-US" i="1" dirty="0">
                <a:latin typeface="Gill Sans MT" panose="020B0502020104020203" pitchFamily="34" charset="0"/>
              </a:rPr>
              <a:t>testing suite</a:t>
            </a:r>
            <a:r>
              <a:rPr lang="en-US" dirty="0">
                <a:latin typeface="Gill Sans MT" panose="020B0502020104020203" pitchFamily="34" charset="0"/>
              </a:rPr>
              <a:t>, for some </a:t>
            </a:r>
            <a:r>
              <a:rPr lang="en-US" i="1" dirty="0">
                <a:latin typeface="Gill Sans MT" panose="020B0502020104020203" pitchFamily="34" charset="0"/>
              </a:rPr>
              <a:t>coverage criteria</a:t>
            </a:r>
            <a:endParaRPr lang="en-US" dirty="0">
              <a:latin typeface="Gill Sans MT" panose="020B0502020104020203" pitchFamily="34" charset="0"/>
            </a:endParaRPr>
          </a:p>
          <a:p>
            <a:r>
              <a:rPr lang="en-US" dirty="0">
                <a:latin typeface="Gill Sans MT" panose="020B0502020104020203" pitchFamily="34" charset="0"/>
              </a:rPr>
              <a:t>Testing suite is a collection of test cases</a:t>
            </a:r>
          </a:p>
          <a:p>
            <a:r>
              <a:rPr lang="en-US" dirty="0">
                <a:latin typeface="Gill Sans MT" panose="020B0502020104020203" pitchFamily="34" charset="0"/>
              </a:rPr>
              <a:t>Coverage criteria is what is used to control the test-generation process</a:t>
            </a:r>
          </a:p>
        </p:txBody>
      </p:sp>
    </p:spTree>
    <p:extLst>
      <p:ext uri="{BB962C8B-B14F-4D97-AF65-F5344CB8AC3E}">
        <p14:creationId xmlns:p14="http://schemas.microsoft.com/office/powerpoint/2010/main" val="1721568488"/>
      </p:ext>
    </p:extLst>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7671335" cy="693912"/>
          </a:xfrm>
        </p:spPr>
        <p:txBody>
          <a:bodyPr/>
          <a:lstStyle/>
          <a:p>
            <a:r>
              <a:rPr lang="en-US" dirty="0">
                <a:latin typeface="Gill Sans MT" panose="020B0502020104020203" pitchFamily="34" charset="0"/>
              </a:rPr>
              <a:t>Model Coverage Criteria for FSM</a:t>
            </a:r>
          </a:p>
        </p:txBody>
      </p:sp>
      <p:sp>
        <p:nvSpPr>
          <p:cNvPr id="3" name="Slide Number Placeholder 2"/>
          <p:cNvSpPr>
            <a:spLocks noGrp="1"/>
          </p:cNvSpPr>
          <p:nvPr>
            <p:ph type="sldNum" sz="quarter" idx="12"/>
          </p:nvPr>
        </p:nvSpPr>
        <p:spPr/>
        <p:txBody>
          <a:bodyPr/>
          <a:lstStyle/>
          <a:p>
            <a:fld id="{F37AAC58-F4AF-4259-A743-B8A5D13D3586}" type="slidenum">
              <a:rPr lang="en-US" smtClean="0"/>
              <a:pPr/>
              <a:t>81</a:t>
            </a:fld>
            <a:endParaRPr lang="en-US" dirty="0"/>
          </a:p>
        </p:txBody>
      </p:sp>
      <p:sp>
        <p:nvSpPr>
          <p:cNvPr id="4" name="Content Placeholder 3"/>
          <p:cNvSpPr>
            <a:spLocks noGrp="1"/>
          </p:cNvSpPr>
          <p:nvPr>
            <p:ph sz="quarter" idx="1"/>
          </p:nvPr>
        </p:nvSpPr>
        <p:spPr>
          <a:xfrm>
            <a:off x="457200" y="891941"/>
            <a:ext cx="8229600" cy="4937760"/>
          </a:xfrm>
        </p:spPr>
        <p:txBody>
          <a:bodyPr/>
          <a:lstStyle/>
          <a:p>
            <a:r>
              <a:rPr lang="en-US" dirty="0">
                <a:latin typeface="Gill Sans MT" panose="020B0502020104020203" pitchFamily="34" charset="0"/>
              </a:rPr>
              <a:t>All-States: for each state of the model, there is a test case that contains the state</a:t>
            </a:r>
          </a:p>
          <a:p>
            <a:r>
              <a:rPr lang="en-US" dirty="0">
                <a:latin typeface="Gill Sans MT" panose="020B0502020104020203" pitchFamily="34" charset="0"/>
              </a:rPr>
              <a:t>All-Transitions: for each transition of the model, there is a test case that contains the transition</a:t>
            </a:r>
          </a:p>
          <a:p>
            <a:r>
              <a:rPr lang="en-US" dirty="0">
                <a:latin typeface="Gill Sans MT" panose="020B0502020104020203" pitchFamily="34" charset="0"/>
              </a:rPr>
              <a:t>All-Events: the same for every event that is used in any transition</a:t>
            </a:r>
          </a:p>
          <a:p>
            <a:r>
              <a:rPr lang="en-US" dirty="0">
                <a:latin typeface="Gill Sans MT" panose="020B0502020104020203" pitchFamily="34" charset="0"/>
              </a:rPr>
              <a:t>Depth-N:  for each run of length at most N from the initial state, there is a test case containing this run as a subsequence</a:t>
            </a:r>
          </a:p>
          <a:p>
            <a:r>
              <a:rPr lang="en-US" dirty="0">
                <a:latin typeface="Gill Sans MT" panose="020B0502020104020203" pitchFamily="34" charset="0"/>
              </a:rPr>
              <a:t>All-N-Transitions:  for each run of length at most N from any state, there is a test case containing this run as a subsequence</a:t>
            </a:r>
          </a:p>
          <a:p>
            <a:r>
              <a:rPr lang="en-US" dirty="0">
                <a:latin typeface="Gill Sans MT" panose="020B0502020104020203" pitchFamily="34" charset="0"/>
              </a:rPr>
              <a:t>All-Paths: all possible transition sequences have to be included in the test suite (typically considered infeasible)</a:t>
            </a:r>
          </a:p>
        </p:txBody>
      </p:sp>
      <p:sp>
        <p:nvSpPr>
          <p:cNvPr id="5" name="TextBox 4"/>
          <p:cNvSpPr txBox="1"/>
          <p:nvPr/>
        </p:nvSpPr>
        <p:spPr>
          <a:xfrm>
            <a:off x="2474763" y="5779970"/>
            <a:ext cx="6669237" cy="461665"/>
          </a:xfrm>
          <a:prstGeom prst="rect">
            <a:avLst/>
          </a:prstGeom>
          <a:noFill/>
        </p:spPr>
        <p:txBody>
          <a:bodyPr wrap="square" rtlCol="0">
            <a:spAutoFit/>
          </a:bodyPr>
          <a:lstStyle/>
          <a:p>
            <a:r>
              <a:rPr lang="en-US" sz="1200" dirty="0">
                <a:hlinkClick r:id="rId2"/>
              </a:rPr>
              <a:t>Automatic Model-based test generation from UML state machines</a:t>
            </a:r>
            <a:r>
              <a:rPr lang="en-US" sz="1200" dirty="0"/>
              <a:t> from Model-based Testing for Embedded Systems, 2012, CRC Press</a:t>
            </a:r>
          </a:p>
        </p:txBody>
      </p:sp>
    </p:spTree>
    <p:extLst>
      <p:ext uri="{BB962C8B-B14F-4D97-AF65-F5344CB8AC3E}">
        <p14:creationId xmlns:p14="http://schemas.microsoft.com/office/powerpoint/2010/main" val="715952828"/>
      </p:ext>
    </p:extLst>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7671335" cy="693912"/>
          </a:xfrm>
        </p:spPr>
        <p:txBody>
          <a:bodyPr/>
          <a:lstStyle/>
          <a:p>
            <a:r>
              <a:rPr lang="en-US" dirty="0">
                <a:latin typeface="Gill Sans MT" panose="020B0502020104020203" pitchFamily="34" charset="0"/>
              </a:rPr>
              <a:t>Disadvantages of </a:t>
            </a:r>
            <a:r>
              <a:rPr lang="en-US" dirty="0" err="1">
                <a:latin typeface="Gill Sans MT" panose="020B0502020104020203" pitchFamily="34" charset="0"/>
              </a:rPr>
              <a:t>StateCharts</a:t>
            </a:r>
            <a:endParaRPr lang="en-US" dirty="0">
              <a:latin typeface="Gill Sans MT" panose="020B0502020104020203" pitchFamily="34" charset="0"/>
            </a:endParaRPr>
          </a:p>
        </p:txBody>
      </p:sp>
      <p:sp>
        <p:nvSpPr>
          <p:cNvPr id="3" name="Slide Number Placeholder 2"/>
          <p:cNvSpPr>
            <a:spLocks noGrp="1"/>
          </p:cNvSpPr>
          <p:nvPr>
            <p:ph type="sldNum" sz="quarter" idx="12"/>
          </p:nvPr>
        </p:nvSpPr>
        <p:spPr/>
        <p:txBody>
          <a:bodyPr/>
          <a:lstStyle/>
          <a:p>
            <a:fld id="{F37AAC58-F4AF-4259-A743-B8A5D13D3586}" type="slidenum">
              <a:rPr lang="en-US" smtClean="0"/>
              <a:pPr/>
              <a:t>82</a:t>
            </a:fld>
            <a:endParaRPr lang="en-US" dirty="0"/>
          </a:p>
        </p:txBody>
      </p:sp>
      <p:sp>
        <p:nvSpPr>
          <p:cNvPr id="4" name="Content Placeholder 3"/>
          <p:cNvSpPr>
            <a:spLocks noGrp="1"/>
          </p:cNvSpPr>
          <p:nvPr>
            <p:ph sz="quarter" idx="1"/>
          </p:nvPr>
        </p:nvSpPr>
        <p:spPr>
          <a:xfrm>
            <a:off x="457200" y="891941"/>
            <a:ext cx="8229600" cy="4937760"/>
          </a:xfrm>
        </p:spPr>
        <p:txBody>
          <a:bodyPr/>
          <a:lstStyle/>
          <a:p>
            <a:r>
              <a:rPr lang="en-US" dirty="0">
                <a:latin typeface="Gill Sans MT" panose="020B0502020104020203" pitchFamily="34" charset="0"/>
              </a:rPr>
              <a:t>Model may be difficult to understand</a:t>
            </a:r>
          </a:p>
          <a:p>
            <a:r>
              <a:rPr lang="en-US" dirty="0">
                <a:latin typeface="Gill Sans MT" panose="020B0502020104020203" pitchFamily="34" charset="0"/>
              </a:rPr>
              <a:t>Behavior of a complex system model in specific cases may not be readily apparent, requiring simulation of the model</a:t>
            </a:r>
          </a:p>
          <a:p>
            <a:r>
              <a:rPr lang="en-US" dirty="0">
                <a:latin typeface="Gill Sans MT" panose="020B0502020104020203" pitchFamily="34" charset="0"/>
              </a:rPr>
              <a:t>Negative cases may be </a:t>
            </a:r>
            <a:r>
              <a:rPr lang="en-US" i="1" dirty="0">
                <a:latin typeface="Gill Sans MT" panose="020B0502020104020203" pitchFamily="34" charset="0"/>
              </a:rPr>
              <a:t>implicit</a:t>
            </a:r>
            <a:r>
              <a:rPr lang="en-US" dirty="0">
                <a:latin typeface="Gill Sans MT" panose="020B0502020104020203" pitchFamily="34" charset="0"/>
              </a:rPr>
              <a:t> in the model</a:t>
            </a:r>
          </a:p>
          <a:p>
            <a:r>
              <a:rPr lang="en-US" dirty="0">
                <a:latin typeface="Gill Sans MT" panose="020B0502020104020203" pitchFamily="34" charset="0"/>
              </a:rPr>
              <a:t>Complex models may not afford systematic review</a:t>
            </a:r>
          </a:p>
          <a:p>
            <a:r>
              <a:rPr lang="en-US" dirty="0">
                <a:latin typeface="Gill Sans MT" panose="020B0502020104020203" pitchFamily="34" charset="0"/>
              </a:rPr>
              <a:t>Much effort may be required to logically organize the structure of a model  - distracting from the goal of capturing behavior in the model</a:t>
            </a:r>
          </a:p>
        </p:txBody>
      </p:sp>
      <p:sp>
        <p:nvSpPr>
          <p:cNvPr id="5" name="Rectangle 4"/>
          <p:cNvSpPr/>
          <p:nvPr/>
        </p:nvSpPr>
        <p:spPr>
          <a:xfrm>
            <a:off x="4728669" y="5875330"/>
            <a:ext cx="4095032" cy="369332"/>
          </a:xfrm>
          <a:prstGeom prst="rect">
            <a:avLst/>
          </a:prstGeom>
        </p:spPr>
        <p:txBody>
          <a:bodyPr wrap="none">
            <a:spAutoFit/>
          </a:bodyPr>
          <a:lstStyle/>
          <a:p>
            <a:r>
              <a:rPr lang="en-US" dirty="0"/>
              <a:t>https://statestep.com/statestepGuide.pdf</a:t>
            </a:r>
          </a:p>
        </p:txBody>
      </p:sp>
    </p:spTree>
    <p:extLst>
      <p:ext uri="{BB962C8B-B14F-4D97-AF65-F5344CB8AC3E}">
        <p14:creationId xmlns:p14="http://schemas.microsoft.com/office/powerpoint/2010/main" val="3551247696"/>
      </p:ext>
    </p:extLst>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F37AAC58-F4AF-4259-A743-B8A5D13D3586}" type="slidenum">
              <a:rPr lang="en-US" smtClean="0"/>
              <a:pPr/>
              <a:t>83</a:t>
            </a:fld>
            <a:endParaRPr lang="en-US" dirty="0"/>
          </a:p>
        </p:txBody>
      </p:sp>
      <p:sp>
        <p:nvSpPr>
          <p:cNvPr id="152580" name="Rectangle 4"/>
          <p:cNvSpPr>
            <a:spLocks noGrp="1" noChangeArrowheads="1"/>
          </p:cNvSpPr>
          <p:nvPr>
            <p:ph type="title" idx="4294967295"/>
          </p:nvPr>
        </p:nvSpPr>
        <p:spPr>
          <a:xfrm>
            <a:off x="533400" y="76200"/>
            <a:ext cx="8610600" cy="763588"/>
          </a:xfrm>
          <a:prstGeom prst="rect">
            <a:avLst/>
          </a:prstGeom>
          <a:solidFill>
            <a:schemeClr val="bg1"/>
          </a:solidFill>
        </p:spPr>
        <p:txBody>
          <a:bodyPr lIns="91440" tIns="45720" rIns="91440" bIns="45720" anchor="t">
            <a:normAutofit/>
          </a:bodyPr>
          <a:lstStyle/>
          <a:p>
            <a:r>
              <a:rPr lang="en-US" sz="2800" dirty="0"/>
              <a:t>When to use different Modeling Methods</a:t>
            </a:r>
          </a:p>
        </p:txBody>
      </p:sp>
      <p:grpSp>
        <p:nvGrpSpPr>
          <p:cNvPr id="152585" name="Group 9"/>
          <p:cNvGrpSpPr>
            <a:grpSpLocks/>
          </p:cNvGrpSpPr>
          <p:nvPr/>
        </p:nvGrpSpPr>
        <p:grpSpPr bwMode="auto">
          <a:xfrm>
            <a:off x="457200" y="914400"/>
            <a:ext cx="8320088" cy="4800600"/>
            <a:chOff x="576" y="576"/>
            <a:chExt cx="4953" cy="3264"/>
          </a:xfrm>
        </p:grpSpPr>
        <p:pic>
          <p:nvPicPr>
            <p:cNvPr id="152581" name="Picture 7"/>
            <p:cNvPicPr>
              <a:picLocks noChangeAspect="1" noChangeArrowheads="1"/>
            </p:cNvPicPr>
            <p:nvPr/>
          </p:nvPicPr>
          <p:blipFill>
            <a:blip r:embed="rId3" cstate="print"/>
            <a:srcRect/>
            <a:stretch>
              <a:fillRect/>
            </a:stretch>
          </p:blipFill>
          <p:spPr bwMode="auto">
            <a:xfrm>
              <a:off x="576" y="1275"/>
              <a:ext cx="4953" cy="2565"/>
            </a:xfrm>
            <a:prstGeom prst="rect">
              <a:avLst/>
            </a:prstGeom>
            <a:noFill/>
            <a:ln w="9525">
              <a:noFill/>
              <a:miter lim="800000"/>
              <a:headEnd/>
              <a:tailEnd/>
            </a:ln>
          </p:spPr>
        </p:pic>
        <p:pic>
          <p:nvPicPr>
            <p:cNvPr id="152582" name="Picture 8"/>
            <p:cNvPicPr>
              <a:picLocks noChangeAspect="1" noChangeArrowheads="1"/>
            </p:cNvPicPr>
            <p:nvPr/>
          </p:nvPicPr>
          <p:blipFill>
            <a:blip r:embed="rId4" cstate="print"/>
            <a:srcRect/>
            <a:stretch>
              <a:fillRect/>
            </a:stretch>
          </p:blipFill>
          <p:spPr bwMode="auto">
            <a:xfrm>
              <a:off x="576" y="576"/>
              <a:ext cx="4953" cy="737"/>
            </a:xfrm>
            <a:prstGeom prst="rect">
              <a:avLst/>
            </a:prstGeom>
            <a:noFill/>
            <a:ln w="9525">
              <a:noFill/>
              <a:miter lim="800000"/>
              <a:headEnd/>
              <a:tailEnd/>
            </a:ln>
          </p:spPr>
        </p:pic>
      </p:grpSp>
      <p:sp>
        <p:nvSpPr>
          <p:cNvPr id="152583" name="Text Box 9"/>
          <p:cNvSpPr txBox="1">
            <a:spLocks noChangeArrowheads="1"/>
          </p:cNvSpPr>
          <p:nvPr/>
        </p:nvSpPr>
        <p:spPr bwMode="auto">
          <a:xfrm>
            <a:off x="3810000" y="5867400"/>
            <a:ext cx="5181600" cy="396875"/>
          </a:xfrm>
          <a:prstGeom prst="rect">
            <a:avLst/>
          </a:prstGeom>
          <a:solidFill>
            <a:srgbClr val="FFFF99"/>
          </a:solidFill>
          <a:ln w="9525">
            <a:noFill/>
            <a:miter lim="800000"/>
            <a:headEnd/>
            <a:tailEnd/>
          </a:ln>
        </p:spPr>
        <p:txBody>
          <a:bodyPr>
            <a:spAutoFit/>
          </a:bodyPr>
          <a:lstStyle/>
          <a:p>
            <a:pPr eaLnBrk="1" hangingPunct="1"/>
            <a:r>
              <a:rPr lang="en-US" sz="1000" i="1" dirty="0">
                <a:solidFill>
                  <a:srgbClr val="CC0000"/>
                </a:solidFill>
                <a:latin typeface="Arial" charset="0"/>
              </a:rPr>
              <a:t>DACS Gold Practice Document Series GP-34 V 1.1 Model-Based Testing Last Updated: 10/20/03 - </a:t>
            </a:r>
            <a:r>
              <a:rPr lang="en-US" sz="1000" b="1" i="1" dirty="0">
                <a:solidFill>
                  <a:srgbClr val="CC0000"/>
                </a:solidFill>
                <a:latin typeface="Arial" charset="0"/>
              </a:rPr>
              <a:t>MODEL-BASED TESTING</a:t>
            </a:r>
            <a:endParaRPr lang="en-US" sz="1000" i="1" dirty="0">
              <a:solidFill>
                <a:srgbClr val="CC0000"/>
              </a:solidFill>
              <a:latin typeface="Arial" charset="0"/>
            </a:endParaRPr>
          </a:p>
        </p:txBody>
      </p:sp>
    </p:spTree>
    <p:extLst>
      <p:ext uri="{BB962C8B-B14F-4D97-AF65-F5344CB8AC3E}">
        <p14:creationId xmlns:p14="http://schemas.microsoft.com/office/powerpoint/2010/main" val="849709421"/>
      </p:ext>
    </p:extLst>
  </p:cSld>
  <p:clrMapOvr>
    <a:masterClrMapping/>
  </p:clrMapOvr>
  <p:transition spd="slow" advTm="104810">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652084" y="4837163"/>
            <a:ext cx="2022561" cy="1428556"/>
          </a:xfrm>
          <a:prstGeom prst="rect">
            <a:avLst/>
          </a:prstGeom>
        </p:spPr>
      </p:pic>
      <p:sp>
        <p:nvSpPr>
          <p:cNvPr id="164868" name="Rectangle 2"/>
          <p:cNvSpPr>
            <a:spLocks noGrp="1" noChangeArrowheads="1"/>
          </p:cNvSpPr>
          <p:nvPr>
            <p:ph type="title"/>
          </p:nvPr>
        </p:nvSpPr>
        <p:spPr>
          <a:xfrm>
            <a:off x="457199" y="152400"/>
            <a:ext cx="7404265" cy="990600"/>
          </a:xfrm>
        </p:spPr>
        <p:txBody>
          <a:bodyPr/>
          <a:lstStyle/>
          <a:p>
            <a:r>
              <a:rPr lang="en-US" dirty="0">
                <a:latin typeface="Gill Sans MT" charset="0"/>
                <a:ea typeface="Gill Sans MT" charset="0"/>
                <a:cs typeface="Gill Sans MT" charset="0"/>
              </a:rPr>
              <a:t>Use of Models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84</a:t>
            </a:fld>
            <a:endParaRPr lang="en-US" dirty="0"/>
          </a:p>
        </p:txBody>
      </p:sp>
      <p:sp>
        <p:nvSpPr>
          <p:cNvPr id="164869" name="Rectangle 3"/>
          <p:cNvSpPr>
            <a:spLocks noGrp="1" noChangeArrowheads="1"/>
          </p:cNvSpPr>
          <p:nvPr>
            <p:ph sz="quarter" idx="1"/>
          </p:nvPr>
        </p:nvSpPr>
        <p:spPr>
          <a:xfrm>
            <a:off x="457200" y="855049"/>
            <a:ext cx="8229600" cy="4937760"/>
          </a:xfrm>
        </p:spPr>
        <p:txBody>
          <a:bodyPr/>
          <a:lstStyle/>
          <a:p>
            <a:pPr marL="0" indent="0">
              <a:buNone/>
            </a:pPr>
            <a:r>
              <a:rPr lang="en-US" sz="2800" b="1" dirty="0">
                <a:latin typeface="Gill Sans MT" charset="0"/>
                <a:ea typeface="Gill Sans MT" charset="0"/>
                <a:cs typeface="Gill Sans MT" charset="0"/>
              </a:rPr>
              <a:t>Advantages?</a:t>
            </a:r>
          </a:p>
          <a:p>
            <a:pPr marL="400050" lvl="1" indent="0">
              <a:lnSpc>
                <a:spcPct val="80000"/>
              </a:lnSpc>
              <a:buNone/>
            </a:pPr>
            <a:r>
              <a:rPr lang="en-US" sz="2600" dirty="0">
                <a:latin typeface="Gill Sans MT" charset="0"/>
                <a:ea typeface="Gill Sans MT" charset="0"/>
                <a:cs typeface="Gill Sans MT" charset="0"/>
              </a:rPr>
              <a:t>Helps to identify all possible and valid states</a:t>
            </a:r>
          </a:p>
          <a:p>
            <a:pPr marL="400050" lvl="1" indent="0">
              <a:lnSpc>
                <a:spcPct val="80000"/>
              </a:lnSpc>
              <a:buNone/>
            </a:pPr>
            <a:r>
              <a:rPr lang="en-US" sz="2600" dirty="0">
                <a:latin typeface="Gill Sans MT" charset="0"/>
                <a:ea typeface="Gill Sans MT" charset="0"/>
                <a:cs typeface="Gill Sans MT" charset="0"/>
              </a:rPr>
              <a:t>Checking for consistency &amp; completeness</a:t>
            </a:r>
          </a:p>
          <a:p>
            <a:pPr marL="400050" lvl="1" indent="0">
              <a:lnSpc>
                <a:spcPct val="80000"/>
              </a:lnSpc>
              <a:buNone/>
            </a:pPr>
            <a:r>
              <a:rPr lang="en-US" sz="2600" dirty="0">
                <a:latin typeface="Gill Sans MT" charset="0"/>
                <a:ea typeface="Gill Sans MT" charset="0"/>
                <a:cs typeface="Gill Sans MT" charset="0"/>
              </a:rPr>
              <a:t>Help to identify test cases</a:t>
            </a:r>
          </a:p>
          <a:p>
            <a:pPr marL="400050" lvl="1" indent="0">
              <a:lnSpc>
                <a:spcPct val="80000"/>
              </a:lnSpc>
              <a:buNone/>
            </a:pPr>
            <a:r>
              <a:rPr lang="en-US" sz="2600" dirty="0">
                <a:latin typeface="Gill Sans MT" charset="0"/>
                <a:ea typeface="Gill Sans MT" charset="0"/>
                <a:cs typeface="Gill Sans MT" charset="0"/>
              </a:rPr>
              <a:t>Help to identify requirements and design flaws</a:t>
            </a:r>
          </a:p>
          <a:p>
            <a:pPr marL="400050" lvl="1" indent="0">
              <a:lnSpc>
                <a:spcPct val="80000"/>
              </a:lnSpc>
              <a:buNone/>
            </a:pPr>
            <a:r>
              <a:rPr lang="en-US" sz="2600" dirty="0">
                <a:latin typeface="Gill Sans MT" charset="0"/>
                <a:ea typeface="Gill Sans MT" charset="0"/>
                <a:cs typeface="Gill Sans MT" charset="0"/>
              </a:rPr>
              <a:t>Potentially generate test cases </a:t>
            </a:r>
            <a:r>
              <a:rPr lang="en-US" sz="2600" i="1" dirty="0">
                <a:latin typeface="Gill Sans MT" charset="0"/>
                <a:ea typeface="Gill Sans MT" charset="0"/>
                <a:cs typeface="Gill Sans MT" charset="0"/>
              </a:rPr>
              <a:t>automatically</a:t>
            </a:r>
          </a:p>
          <a:p>
            <a:pPr marL="0" indent="0">
              <a:buNone/>
            </a:pPr>
            <a:r>
              <a:rPr lang="en-US" sz="2800" b="1" dirty="0">
                <a:latin typeface="Gill Sans MT" charset="0"/>
                <a:ea typeface="Gill Sans MT" charset="0"/>
                <a:cs typeface="Gill Sans MT" charset="0"/>
              </a:rPr>
              <a:t>Disadvantages?</a:t>
            </a:r>
          </a:p>
          <a:p>
            <a:pPr marL="400050" lvl="1" indent="0">
              <a:lnSpc>
                <a:spcPct val="80000"/>
              </a:lnSpc>
              <a:buNone/>
            </a:pPr>
            <a:r>
              <a:rPr lang="en-US" sz="2600" dirty="0">
                <a:latin typeface="Gill Sans MT" charset="0"/>
                <a:ea typeface="Gill Sans MT" charset="0"/>
                <a:cs typeface="Gill Sans MT" charset="0"/>
              </a:rPr>
              <a:t>Require formality and thought (is this a plus or a minus?)</a:t>
            </a:r>
          </a:p>
          <a:p>
            <a:pPr marL="400050" lvl="1" indent="0">
              <a:lnSpc>
                <a:spcPct val="80000"/>
              </a:lnSpc>
              <a:buNone/>
            </a:pPr>
            <a:r>
              <a:rPr lang="en-US" sz="2600" dirty="0">
                <a:latin typeface="Gill Sans MT" charset="0"/>
                <a:ea typeface="Gill Sans MT" charset="0"/>
                <a:cs typeface="Gill Sans MT" charset="0"/>
              </a:rPr>
              <a:t>Upfront time required to create</a:t>
            </a:r>
          </a:p>
          <a:p>
            <a:pPr marL="400050" lvl="1" indent="0">
              <a:lnSpc>
                <a:spcPct val="80000"/>
              </a:lnSpc>
              <a:buNone/>
            </a:pPr>
            <a:r>
              <a:rPr lang="en-US" sz="2600" dirty="0">
                <a:latin typeface="Gill Sans MT" charset="0"/>
                <a:ea typeface="Gill Sans MT" charset="0"/>
                <a:cs typeface="Gill Sans MT" charset="0"/>
              </a:rPr>
              <a:t>Scaling can be massive (e.g. 2</a:t>
            </a:r>
            <a:r>
              <a:rPr lang="en-US" sz="2600" baseline="30000" dirty="0">
                <a:latin typeface="Gill Sans MT" charset="0"/>
                <a:ea typeface="Gill Sans MT" charset="0"/>
                <a:cs typeface="Gill Sans MT" charset="0"/>
              </a:rPr>
              <a:t>n</a:t>
            </a:r>
            <a:r>
              <a:rPr lang="en-US" sz="2600" dirty="0">
                <a:latin typeface="Gill Sans MT" charset="0"/>
                <a:ea typeface="Gill Sans MT" charset="0"/>
                <a:cs typeface="Gill Sans MT" charset="0"/>
              </a:rPr>
              <a:t> for decision trees)</a:t>
            </a:r>
          </a:p>
        </p:txBody>
      </p:sp>
    </p:spTree>
    <p:extLst>
      <p:ext uri="{BB962C8B-B14F-4D97-AF65-F5344CB8AC3E}">
        <p14:creationId xmlns:p14="http://schemas.microsoft.com/office/powerpoint/2010/main" val="1723893470"/>
      </p:ext>
    </p:extLst>
  </p:cSld>
  <p:clrMapOvr>
    <a:masterClrMapping/>
  </p:clrMapOvr>
  <p:transition spd="slow" advTm="61483">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a:xfrm>
            <a:off x="457200" y="152400"/>
            <a:ext cx="6096000" cy="718004"/>
          </a:xfrm>
        </p:spPr>
        <p:txBody>
          <a:bodyPr/>
          <a:lstStyle/>
          <a:p>
            <a:r>
              <a:rPr lang="en-US" dirty="0">
                <a:latin typeface="Gill Sans MT" charset="0"/>
                <a:ea typeface="Gill Sans MT" charset="0"/>
                <a:cs typeface="Gill Sans MT" charset="0"/>
              </a:rPr>
              <a:t>Models:  Summary</a:t>
            </a:r>
          </a:p>
        </p:txBody>
      </p:sp>
      <p:sp>
        <p:nvSpPr>
          <p:cNvPr id="5" name="Slide Number Placeholder 4"/>
          <p:cNvSpPr>
            <a:spLocks noGrp="1"/>
          </p:cNvSpPr>
          <p:nvPr>
            <p:ph type="sldNum" sz="quarter" idx="12"/>
          </p:nvPr>
        </p:nvSpPr>
        <p:spPr/>
        <p:txBody>
          <a:bodyPr/>
          <a:lstStyle/>
          <a:p>
            <a:fld id="{F37AAC58-F4AF-4259-A743-B8A5D13D3586}" type="slidenum">
              <a:rPr lang="en-US" smtClean="0"/>
              <a:pPr/>
              <a:t>85</a:t>
            </a:fld>
            <a:endParaRPr lang="en-US" dirty="0"/>
          </a:p>
        </p:txBody>
      </p:sp>
      <p:sp>
        <p:nvSpPr>
          <p:cNvPr id="166917" name="Rectangle 3"/>
          <p:cNvSpPr>
            <a:spLocks noGrp="1" noChangeArrowheads="1"/>
          </p:cNvSpPr>
          <p:nvPr>
            <p:ph sz="quarter" idx="1"/>
          </p:nvPr>
        </p:nvSpPr>
        <p:spPr>
          <a:xfrm>
            <a:off x="400116" y="1090779"/>
            <a:ext cx="8433494" cy="4937760"/>
          </a:xfrm>
        </p:spPr>
        <p:txBody>
          <a:bodyPr/>
          <a:lstStyle/>
          <a:p>
            <a:pPr marL="0" indent="0">
              <a:buNone/>
            </a:pPr>
            <a:r>
              <a:rPr lang="en-US" sz="2800" dirty="0">
                <a:latin typeface="Gill Sans MT" charset="0"/>
                <a:ea typeface="Gill Sans MT" charset="0"/>
                <a:cs typeface="Gill Sans MT" charset="0"/>
              </a:rPr>
              <a:t>All testers have a mental model of a system’s behavior</a:t>
            </a:r>
          </a:p>
          <a:p>
            <a:pPr marL="0" indent="0">
              <a:buNone/>
            </a:pPr>
            <a:r>
              <a:rPr lang="en-US" sz="2800" dirty="0">
                <a:latin typeface="Gill Sans MT" charset="0"/>
                <a:ea typeface="Gill Sans MT" charset="0"/>
                <a:cs typeface="Gill Sans MT" charset="0"/>
              </a:rPr>
              <a:t>You can formalize and document this model and use it to both test the algorithms and specifications and to generate test cases </a:t>
            </a:r>
          </a:p>
          <a:p>
            <a:pPr marL="457200" indent="-457200"/>
            <a:r>
              <a:rPr lang="en-US" sz="2800" dirty="0">
                <a:latin typeface="Gill Sans MT" charset="0"/>
                <a:ea typeface="Gill Sans MT" charset="0"/>
                <a:cs typeface="Gill Sans MT" charset="0"/>
              </a:rPr>
              <a:t>Finite State Machines, </a:t>
            </a:r>
          </a:p>
          <a:p>
            <a:pPr marL="457200" indent="-457200"/>
            <a:r>
              <a:rPr lang="en-US" sz="2800" dirty="0">
                <a:latin typeface="Gill Sans MT" charset="0"/>
                <a:ea typeface="Gill Sans MT" charset="0"/>
                <a:cs typeface="Gill Sans MT" charset="0"/>
              </a:rPr>
              <a:t>Markov Chains, </a:t>
            </a:r>
          </a:p>
          <a:p>
            <a:pPr marL="457200" indent="-457200"/>
            <a:r>
              <a:rPr lang="en-US" sz="2800" dirty="0">
                <a:latin typeface="Gill Sans MT" charset="0"/>
                <a:ea typeface="Gill Sans MT" charset="0"/>
                <a:cs typeface="Gill Sans MT" charset="0"/>
              </a:rPr>
              <a:t>Grammars, </a:t>
            </a:r>
          </a:p>
          <a:p>
            <a:pPr marL="457200" indent="-457200"/>
            <a:r>
              <a:rPr lang="en-US" sz="2800" dirty="0">
                <a:latin typeface="Gill Sans MT" charset="0"/>
                <a:ea typeface="Gill Sans MT" charset="0"/>
                <a:cs typeface="Gill Sans MT" charset="0"/>
              </a:rPr>
              <a:t>Decision Tables,  </a:t>
            </a:r>
          </a:p>
          <a:p>
            <a:pPr marL="457200" indent="-457200"/>
            <a:r>
              <a:rPr lang="en-US" sz="2800" dirty="0">
                <a:latin typeface="Gill Sans MT" charset="0"/>
                <a:ea typeface="Gill Sans MT" charset="0"/>
                <a:cs typeface="Gill Sans MT" charset="0"/>
              </a:rPr>
              <a:t>State Charts</a:t>
            </a:r>
          </a:p>
        </p:txBody>
      </p:sp>
    </p:spTree>
    <p:extLst>
      <p:ext uri="{BB962C8B-B14F-4D97-AF65-F5344CB8AC3E}">
        <p14:creationId xmlns:p14="http://schemas.microsoft.com/office/powerpoint/2010/main" val="939465611"/>
      </p:ext>
    </p:extLst>
  </p:cSld>
  <p:clrMapOvr>
    <a:masterClrMapping/>
  </p:clrMapOvr>
  <p:transition spd="slow" advTm="27491">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74000" cy="990600"/>
          </a:xfrm>
        </p:spPr>
        <p:txBody>
          <a:bodyPr>
            <a:normAutofit/>
          </a:bodyPr>
          <a:lstStyle/>
          <a:p>
            <a:r>
              <a:rPr lang="en-US" dirty="0">
                <a:latin typeface="Gill Sans MT" charset="0"/>
                <a:ea typeface="Gill Sans MT" charset="0"/>
                <a:cs typeface="Gill Sans MT" charset="0"/>
              </a:rPr>
              <a:t>Background:  Graph Drawing Tools</a:t>
            </a:r>
          </a:p>
        </p:txBody>
      </p:sp>
      <p:sp>
        <p:nvSpPr>
          <p:cNvPr id="5" name="Slide Number Placeholder 4"/>
          <p:cNvSpPr>
            <a:spLocks noGrp="1"/>
          </p:cNvSpPr>
          <p:nvPr>
            <p:ph type="sldNum" sz="quarter" idx="12"/>
          </p:nvPr>
        </p:nvSpPr>
        <p:spPr/>
        <p:txBody>
          <a:bodyPr/>
          <a:lstStyle/>
          <a:p>
            <a:fld id="{F37AAC58-F4AF-4259-A743-B8A5D13D3586}" type="slidenum">
              <a:rPr lang="en-US" smtClean="0"/>
              <a:pPr/>
              <a:t>86</a:t>
            </a:fld>
            <a:endParaRPr lang="en-US" dirty="0"/>
          </a:p>
        </p:txBody>
      </p:sp>
      <p:sp>
        <p:nvSpPr>
          <p:cNvPr id="6" name="Content Placeholder 5"/>
          <p:cNvSpPr>
            <a:spLocks noGrp="1"/>
          </p:cNvSpPr>
          <p:nvPr>
            <p:ph sz="quarter" idx="1"/>
          </p:nvPr>
        </p:nvSpPr>
        <p:spPr/>
        <p:txBody>
          <a:bodyPr/>
          <a:lstStyle/>
          <a:p>
            <a:pPr marL="0" indent="0">
              <a:buNone/>
            </a:pPr>
            <a:r>
              <a:rPr lang="en-US" dirty="0">
                <a:latin typeface="Gill Sans MT" charset="0"/>
                <a:ea typeface="Gill Sans MT" charset="0"/>
                <a:cs typeface="Gill Sans MT" charset="0"/>
                <a:hlinkClick r:id="rId3"/>
              </a:rPr>
              <a:t>www.graphviz.org</a:t>
            </a:r>
            <a:r>
              <a:rPr lang="en-US">
                <a:latin typeface="Gill Sans MT" charset="0"/>
                <a:ea typeface="Gill Sans MT" charset="0"/>
                <a:cs typeface="Gill Sans MT" charset="0"/>
              </a:rPr>
              <a:t> offers free, powerful graph drawing tools for arbitrary graphs including FSMs</a:t>
            </a:r>
          </a:p>
          <a:p>
            <a:pPr marL="0" indent="0">
              <a:buNone/>
            </a:pPr>
            <a:endParaRPr lang="en-US" dirty="0"/>
          </a:p>
        </p:txBody>
      </p:sp>
      <p:pic>
        <p:nvPicPr>
          <p:cNvPr id="7" name="Picture 6"/>
          <p:cNvPicPr>
            <a:picLocks noChangeAspect="1"/>
          </p:cNvPicPr>
          <p:nvPr/>
        </p:nvPicPr>
        <p:blipFill>
          <a:blip r:embed="rId4"/>
          <a:stretch>
            <a:fillRect/>
          </a:stretch>
        </p:blipFill>
        <p:spPr>
          <a:xfrm>
            <a:off x="609600" y="2743200"/>
            <a:ext cx="3733800" cy="1714500"/>
          </a:xfrm>
          <a:prstGeom prst="rect">
            <a:avLst/>
          </a:prstGeom>
        </p:spPr>
      </p:pic>
      <p:pic>
        <p:nvPicPr>
          <p:cNvPr id="8" name="Picture 7"/>
          <p:cNvPicPr>
            <a:picLocks noChangeAspect="1"/>
          </p:cNvPicPr>
          <p:nvPr/>
        </p:nvPicPr>
        <p:blipFill>
          <a:blip r:embed="rId5"/>
          <a:stretch>
            <a:fillRect/>
          </a:stretch>
        </p:blipFill>
        <p:spPr>
          <a:xfrm>
            <a:off x="4648200" y="2514600"/>
            <a:ext cx="3683000" cy="3098800"/>
          </a:xfrm>
          <a:prstGeom prst="rect">
            <a:avLst/>
          </a:prstGeom>
        </p:spPr>
      </p:pic>
    </p:spTree>
    <p:extLst>
      <p:ext uri="{BB962C8B-B14F-4D97-AF65-F5344CB8AC3E}">
        <p14:creationId xmlns:p14="http://schemas.microsoft.com/office/powerpoint/2010/main" val="1089865623"/>
      </p:ext>
    </p:extLst>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74000" cy="990600"/>
          </a:xfrm>
        </p:spPr>
        <p:txBody>
          <a:bodyPr>
            <a:normAutofit/>
          </a:bodyPr>
          <a:lstStyle/>
          <a:p>
            <a:r>
              <a:rPr lang="en-US" dirty="0">
                <a:latin typeface="Gill Sans MT" charset="0"/>
                <a:ea typeface="Gill Sans MT" charset="0"/>
                <a:cs typeface="Gill Sans MT" charset="0"/>
              </a:rPr>
              <a:t>Background:  Graph Editing Tool</a:t>
            </a:r>
          </a:p>
        </p:txBody>
      </p:sp>
      <p:sp>
        <p:nvSpPr>
          <p:cNvPr id="5" name="Slide Number Placeholder 4"/>
          <p:cNvSpPr>
            <a:spLocks noGrp="1"/>
          </p:cNvSpPr>
          <p:nvPr>
            <p:ph type="sldNum" sz="quarter" idx="12"/>
          </p:nvPr>
        </p:nvSpPr>
        <p:spPr/>
        <p:txBody>
          <a:bodyPr/>
          <a:lstStyle/>
          <a:p>
            <a:fld id="{F37AAC58-F4AF-4259-A743-B8A5D13D3586}" type="slidenum">
              <a:rPr lang="en-US" smtClean="0"/>
              <a:pPr/>
              <a:t>87</a:t>
            </a:fld>
            <a:endParaRPr lang="en-US" dirty="0"/>
          </a:p>
        </p:txBody>
      </p:sp>
      <p:sp>
        <p:nvSpPr>
          <p:cNvPr id="6" name="Content Placeholder 5"/>
          <p:cNvSpPr>
            <a:spLocks noGrp="1"/>
          </p:cNvSpPr>
          <p:nvPr>
            <p:ph sz="quarter" idx="1"/>
          </p:nvPr>
        </p:nvSpPr>
        <p:spPr/>
        <p:txBody>
          <a:bodyPr/>
          <a:lstStyle/>
          <a:p>
            <a:pPr marL="0" indent="0">
              <a:buNone/>
            </a:pPr>
            <a:r>
              <a:rPr lang="en-US" dirty="0">
                <a:latin typeface="Gill Sans MT" charset="0"/>
                <a:ea typeface="Gill Sans MT" charset="0"/>
                <a:cs typeface="Gill Sans MT" charset="0"/>
                <a:hlinkClick r:id="rId3"/>
              </a:rPr>
              <a:t>https://www.yworks.com/products/yed</a:t>
            </a:r>
            <a:r>
              <a:rPr lang="en-US" dirty="0">
                <a:latin typeface="Gill Sans MT" charset="0"/>
                <a:ea typeface="Gill Sans MT" charset="0"/>
                <a:cs typeface="Gill Sans MT" charset="0"/>
              </a:rPr>
              <a:t> offers a free desktop application that can be used to quickly and effectively generate diagrams</a:t>
            </a:r>
          </a:p>
          <a:p>
            <a:pPr marL="0" indent="0">
              <a:buNone/>
            </a:pPr>
            <a:endParaRPr lang="en-US" dirty="0"/>
          </a:p>
        </p:txBody>
      </p:sp>
      <p:pic>
        <p:nvPicPr>
          <p:cNvPr id="3" name="Picture 2"/>
          <p:cNvPicPr>
            <a:picLocks noChangeAspect="1"/>
          </p:cNvPicPr>
          <p:nvPr/>
        </p:nvPicPr>
        <p:blipFill>
          <a:blip r:embed="rId4"/>
          <a:stretch>
            <a:fillRect/>
          </a:stretch>
        </p:blipFill>
        <p:spPr>
          <a:xfrm>
            <a:off x="1839697" y="2183145"/>
            <a:ext cx="5495482" cy="3732184"/>
          </a:xfrm>
          <a:prstGeom prst="rect">
            <a:avLst/>
          </a:prstGeom>
        </p:spPr>
      </p:pic>
    </p:spTree>
    <p:extLst>
      <p:ext uri="{BB962C8B-B14F-4D97-AF65-F5344CB8AC3E}">
        <p14:creationId xmlns:p14="http://schemas.microsoft.com/office/powerpoint/2010/main" val="3988692606"/>
      </p:ext>
    </p:extLst>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Gill Sans MT"/>
                <a:cs typeface="Gill Sans MT"/>
              </a:rPr>
              <a:t>Questions?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88</a:t>
            </a:fld>
            <a:endParaRPr lang="en-US" dirty="0"/>
          </a:p>
        </p:txBody>
      </p:sp>
      <p:pic>
        <p:nvPicPr>
          <p:cNvPr id="2" name="Picture 1"/>
          <p:cNvPicPr>
            <a:picLocks noChangeAspect="1"/>
          </p:cNvPicPr>
          <p:nvPr/>
        </p:nvPicPr>
        <p:blipFill>
          <a:blip r:embed="rId3"/>
          <a:stretch>
            <a:fillRect/>
          </a:stretch>
        </p:blipFill>
        <p:spPr>
          <a:xfrm>
            <a:off x="2288145" y="1613311"/>
            <a:ext cx="4520539" cy="3417527"/>
          </a:xfrm>
          <a:prstGeom prst="rect">
            <a:avLst/>
          </a:prstGeom>
        </p:spPr>
      </p:pic>
    </p:spTree>
    <p:extLst>
      <p:ext uri="{BB962C8B-B14F-4D97-AF65-F5344CB8AC3E}">
        <p14:creationId xmlns:p14="http://schemas.microsoft.com/office/powerpoint/2010/main" val="417384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Behavior Modeling Techniques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9</a:t>
            </a:fld>
            <a:endParaRPr lang="en-US" dirty="0"/>
          </a:p>
        </p:txBody>
      </p:sp>
      <p:graphicFrame>
        <p:nvGraphicFramePr>
          <p:cNvPr id="5" name="Diagram 4"/>
          <p:cNvGraphicFramePr/>
          <p:nvPr>
            <p:extLst>
              <p:ext uri="{D42A27DB-BD31-4B8C-83A1-F6EECF244321}">
                <p14:modId xmlns:p14="http://schemas.microsoft.com/office/powerpoint/2010/main" val="2755344697"/>
              </p:ext>
            </p:extLst>
          </p:nvPr>
        </p:nvGraphicFramePr>
        <p:xfrm>
          <a:off x="358815" y="1296365"/>
          <a:ext cx="7998107" cy="4664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2170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8.7"/>
</p:tagLst>
</file>

<file path=ppt/tags/tag2.xml><?xml version="1.0" encoding="utf-8"?>
<p:tagLst xmlns:a="http://schemas.openxmlformats.org/drawingml/2006/main" xmlns:r="http://schemas.openxmlformats.org/officeDocument/2006/relationships" xmlns:p="http://schemas.openxmlformats.org/presentationml/2006/main">
  <p:tag name="TIMING" val="|10.6"/>
</p:tagLst>
</file>

<file path=ppt/tags/tag3.xml><?xml version="1.0" encoding="utf-8"?>
<p:tagLst xmlns:a="http://schemas.openxmlformats.org/drawingml/2006/main" xmlns:r="http://schemas.openxmlformats.org/officeDocument/2006/relationships" xmlns:p="http://schemas.openxmlformats.org/presentationml/2006/main">
  <p:tag name="TIMING" val="|6.1"/>
</p:tagLst>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sz="1400"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129438</TotalTime>
  <Words>6216</Words>
  <Application>Microsoft Office PowerPoint</Application>
  <PresentationFormat>On-screen Show (4:3)</PresentationFormat>
  <Paragraphs>2852</Paragraphs>
  <Slides>88</Slides>
  <Notes>72</Notes>
  <HiddenSlides>3</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88</vt:i4>
      </vt:variant>
    </vt:vector>
  </HeadingPairs>
  <TitlesOfParts>
    <vt:vector size="106" baseType="lpstr">
      <vt:lpstr>Arial</vt:lpstr>
      <vt:lpstr>Calibri</vt:lpstr>
      <vt:lpstr>Cambria Math</vt:lpstr>
      <vt:lpstr>Century Gothic</vt:lpstr>
      <vt:lpstr>Consolas</vt:lpstr>
      <vt:lpstr>Courier</vt:lpstr>
      <vt:lpstr>Gill Sans MT</vt:lpstr>
      <vt:lpstr>Times New Roman</vt:lpstr>
      <vt:lpstr>Wingdings</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Today’s topics</vt:lpstr>
      <vt:lpstr>What is a model?</vt:lpstr>
      <vt:lpstr>Simple Model</vt:lpstr>
      <vt:lpstr>What is Model-Based Testing (MBT)?</vt:lpstr>
      <vt:lpstr>MBT advantages/disadvantages</vt:lpstr>
      <vt:lpstr>Types of models</vt:lpstr>
      <vt:lpstr>Strategies for building models</vt:lpstr>
      <vt:lpstr>Behavior Modeling Techniques</vt:lpstr>
      <vt:lpstr>PowerPoint Presentation</vt:lpstr>
      <vt:lpstr>Decision Tables</vt:lpstr>
      <vt:lpstr>Creating a decision table</vt:lpstr>
      <vt:lpstr>Step 1: List all inputs and values</vt:lpstr>
      <vt:lpstr>Step 1: combine mutually exclusive inputs</vt:lpstr>
      <vt:lpstr>Step 2: Calculate total combinations</vt:lpstr>
      <vt:lpstr>Tip for listing all values</vt:lpstr>
      <vt:lpstr>Step 3: List all input value combinations</vt:lpstr>
      <vt:lpstr>Step 4: Reduce combinations</vt:lpstr>
      <vt:lpstr>Step 4: Reduce combinations</vt:lpstr>
      <vt:lpstr>Step 5: Check covered combinations</vt:lpstr>
      <vt:lpstr>Example:  Customer decision table</vt:lpstr>
      <vt:lpstr>Mailing example: Build a Model</vt:lpstr>
      <vt:lpstr>Example: </vt:lpstr>
      <vt:lpstr>Step 3: Fill in Results with All Combinations</vt:lpstr>
      <vt:lpstr>Step 4.1: Reduce from 12 to 8</vt:lpstr>
      <vt:lpstr>Step 4.2: Reduce from 12 to 8</vt:lpstr>
      <vt:lpstr>Step 4.3: Reduce from 8 to 6</vt:lpstr>
      <vt:lpstr>Step 4.4: Reduce Farther</vt:lpstr>
      <vt:lpstr>Step 4.4: Reduce Farther</vt:lpstr>
      <vt:lpstr>Step 4.5: Reduce Farther</vt:lpstr>
      <vt:lpstr>Verify Checksums (Before)</vt:lpstr>
      <vt:lpstr>Verify Checksums (After)</vt:lpstr>
      <vt:lpstr>More Decision Table examples</vt:lpstr>
      <vt:lpstr>Printer Repair Example</vt:lpstr>
      <vt:lpstr>Printer Repair Example</vt:lpstr>
      <vt:lpstr>Why use Decision Tables</vt:lpstr>
      <vt:lpstr>How do decision tables improve testing  and quality?</vt:lpstr>
      <vt:lpstr>Decision Tree</vt:lpstr>
      <vt:lpstr>Exercise: Create a decision tree for the printer example</vt:lpstr>
      <vt:lpstr>Exercise:   Medical Insurance Decision Table</vt:lpstr>
      <vt:lpstr>Medical Insurance Decision Table</vt:lpstr>
      <vt:lpstr>Can we reduce?</vt:lpstr>
      <vt:lpstr>Can we reduce?</vt:lpstr>
      <vt:lpstr>Can we reduce?</vt:lpstr>
      <vt:lpstr>Can we reduce?</vt:lpstr>
      <vt:lpstr>PowerPoint Presentation</vt:lpstr>
      <vt:lpstr>FSM – Finite State Machines</vt:lpstr>
      <vt:lpstr>Garage Door FSM</vt:lpstr>
      <vt:lpstr>Garage Door FSM with  Outputs/Actions</vt:lpstr>
      <vt:lpstr>State Table</vt:lpstr>
      <vt:lpstr>Test Cases from the State Diagram/Table</vt:lpstr>
      <vt:lpstr>Garage Door Example</vt:lpstr>
      <vt:lpstr>Translating to Test Cases</vt:lpstr>
      <vt:lpstr>How many test cases to test transitions?</vt:lpstr>
      <vt:lpstr>How would we create tests?</vt:lpstr>
      <vt:lpstr>FSM Test Primitives</vt:lpstr>
      <vt:lpstr>Class Example: Stopwatch</vt:lpstr>
      <vt:lpstr>Stopwatch State Diagram</vt:lpstr>
      <vt:lpstr>Stopwatch State Table</vt:lpstr>
      <vt:lpstr>Translating to Test Cases Example</vt:lpstr>
      <vt:lpstr>Automated test sequence generation</vt:lpstr>
      <vt:lpstr>FSM:  Bookstore Shopping Cart</vt:lpstr>
      <vt:lpstr>GraphWalker Execution</vt:lpstr>
      <vt:lpstr>PowerPoint Presentation</vt:lpstr>
      <vt:lpstr>Markov Chains</vt:lpstr>
      <vt:lpstr>FSM/Markov Chain with  probabilities for transitions</vt:lpstr>
      <vt:lpstr>Markov Chains</vt:lpstr>
      <vt:lpstr>PowerPoint Presentation</vt:lpstr>
      <vt:lpstr>UML State charts/State diagrams</vt:lpstr>
      <vt:lpstr>How do we turn UML into test cases?</vt:lpstr>
      <vt:lpstr>PowerPoint Presentation</vt:lpstr>
      <vt:lpstr>Grammars</vt:lpstr>
      <vt:lpstr>Using Grammars</vt:lpstr>
      <vt:lpstr>Grammars</vt:lpstr>
      <vt:lpstr>PowerPoint Presentation</vt:lpstr>
      <vt:lpstr>Decision Table Tools</vt:lpstr>
      <vt:lpstr>Toaster – Simple FSM</vt:lpstr>
      <vt:lpstr>Toaster – Hierarchical State Machine</vt:lpstr>
      <vt:lpstr>Toaster – Hierarchical State Machine with Variables</vt:lpstr>
      <vt:lpstr>Model Coverage</vt:lpstr>
      <vt:lpstr>Model Coverage Criteria for FSM</vt:lpstr>
      <vt:lpstr>Disadvantages of StateCharts</vt:lpstr>
      <vt:lpstr>When to use different Modeling Methods</vt:lpstr>
      <vt:lpstr>Use of Models</vt:lpstr>
      <vt:lpstr>Models:  Summary</vt:lpstr>
      <vt:lpstr>Background:  Graph Drawing Tools</vt:lpstr>
      <vt:lpstr>Background:  Graph Editing Tool</vt:lpstr>
      <vt:lpstr>Questions?</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Raz Saremi</cp:lastModifiedBy>
  <cp:revision>1681</cp:revision>
  <cp:lastPrinted>2017-08-31T18:55:23Z</cp:lastPrinted>
  <dcterms:created xsi:type="dcterms:W3CDTF">2013-11-01T14:42:31Z</dcterms:created>
  <dcterms:modified xsi:type="dcterms:W3CDTF">2019-01-20T21:59:53Z</dcterms:modified>
</cp:coreProperties>
</file>